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773" r:id="rId3"/>
    <p:sldId id="952" r:id="rId4"/>
    <p:sldId id="974" r:id="rId5"/>
    <p:sldId id="1006" r:id="rId6"/>
    <p:sldId id="1040" r:id="rId7"/>
    <p:sldId id="1007" r:id="rId8"/>
    <p:sldId id="1008" r:id="rId9"/>
    <p:sldId id="1360" r:id="rId10"/>
    <p:sldId id="1175" r:id="rId11"/>
    <p:sldId id="1176" r:id="rId12"/>
    <p:sldId id="1177" r:id="rId13"/>
    <p:sldId id="11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F5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92D8D-1E8C-41D8-825E-0C46CD472E28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7D4B4-B4CE-4B2C-9762-AB864251C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67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1EADA-5E15-4597-AA9B-C5E38B28A5F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919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1EADA-5E15-4597-AA9B-C5E38B28A5F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3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1EADA-5E15-4597-AA9B-C5E38B28A5F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70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79A3C-84E7-4722-8E3E-5A41286E1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F3117E-066B-486C-9B2C-B0839A0DF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42AB92-A5E5-4AA6-AF20-E19C71F39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41BC-13BA-4C37-A7D0-F9C81E27A4C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BCA957-53A2-42B7-8F05-B8321BBDB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9D759C-2876-4844-A05C-DA7B477C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C384-E492-467A-B2CD-0AFADD0B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7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B6DE7-392D-4864-B2B2-2D9917F20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E6AF8F-F713-4C03-AF15-D4C43767D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C40F6-ACCD-46D3-9A6A-DF577746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41BC-13BA-4C37-A7D0-F9C81E27A4C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A5C458-63F8-42D7-A0A9-01C9E825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EDC518-B6E7-4AAB-9E35-06F9F42A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C384-E492-467A-B2CD-0AFADD0B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52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AF4D47-FED1-4931-8641-CEFB1300A3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A85C01-F092-4F80-B9C1-58D85D8EB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F8CB8C-7A12-4F1E-8C5B-85F10E3E4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41BC-13BA-4C37-A7D0-F9C81E27A4C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49D7B-3E8C-4D2A-B6A6-177B35A62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6B2EB-8593-4632-854A-6FD11A91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C384-E492-467A-B2CD-0AFADD0B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407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04102-760D-5D18-0047-53C56CFCD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44B2DC-D0F6-FDF7-141B-2C1A53176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0A44AD-A30D-2B8D-7698-4F568685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877F-20D4-4E72-A4F1-475AA3EF77B5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C9724F-9577-2776-D1B5-81F5187D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AA93DC-31DB-169E-BF82-6F350EFF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7B4E-283D-46D3-889F-DC6BE23F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01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1B352-5AA2-B059-8529-D9D33D59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A657A-F440-82B9-2199-502E6172B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2BA49E-2E5C-F3AF-3AAA-F9648B5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877F-20D4-4E72-A4F1-475AA3EF77B5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0EDE61-A83A-2ACE-8DB7-2550D2A08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C5ED8F-AB4F-C657-380D-36224CFEC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7B4E-283D-46D3-889F-DC6BE23F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35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E4C4E-4992-CB2F-D8B1-6CDF908B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84B3CE-0D66-C08A-0958-52DFA61E0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B531F-8817-505E-075D-5CB3E9E1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877F-20D4-4E72-A4F1-475AA3EF77B5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4F4A04-82E7-2E39-CE7B-38C966CF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1F010-4759-3822-6A8A-1C2F9CF9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7B4E-283D-46D3-889F-DC6BE23F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0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4084A-3D42-6C58-C42E-01D11F8D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016683-583E-48C6-AB89-0069E4B29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2CC4DD-E336-9D19-A03F-1628EBBB1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7CE022-E415-1B20-AAC7-64DC23A3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877F-20D4-4E72-A4F1-475AA3EF77B5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1EB270-DB3B-2CE2-412E-3274E546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1CA453-826D-CC07-1C43-C9AB5640D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7B4E-283D-46D3-889F-DC6BE23F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62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D9F62-F64E-2659-D639-CB6C8241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30B00A-1860-51EA-7948-A7F1B8BFD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6F1D36-D112-16FC-6203-136F2C922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B9474D-C3F4-8C58-0CAE-6698DF8F7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C8DC0A-D3F6-8D1F-A0D3-5D46939D0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853B0C-03D4-832F-7382-4828E61F0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877F-20D4-4E72-A4F1-475AA3EF77B5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6FBBAC-D10E-47F1-1347-CC4FFC7F0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9B91AE-A94B-7010-E343-1BD186FB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7B4E-283D-46D3-889F-DC6BE23F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84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28A5F-3105-FA26-78F3-A880E9BFD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B0322-C7FE-1962-B6D2-1C68F7DE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877F-20D4-4E72-A4F1-475AA3EF77B5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625553-BAD6-45CC-EF43-F6FFCBA5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7FB8D0-C68C-24A6-82B3-02A7E028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7B4E-283D-46D3-889F-DC6BE23F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745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C2601F-2E92-A640-5B8D-6541EAEA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877F-20D4-4E72-A4F1-475AA3EF77B5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4C735B-E534-DFDB-FFB0-3A6B28089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DD8696-4396-A03C-3CD0-78EDB20D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7B4E-283D-46D3-889F-DC6BE23F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220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1579-D210-E298-E4B1-19AEA12E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E89611-12C4-09F0-C8AB-34C65E351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17220-81CE-A807-31A6-CAC169EE9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47FBDA-1063-AA30-D555-2EE50E84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877F-20D4-4E72-A4F1-475AA3EF77B5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22A26B-12F9-C14A-8548-E620967F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A60FD5-E6E0-BEBB-B12F-B857260E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7B4E-283D-46D3-889F-DC6BE23F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39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BF603-25CB-4013-B253-7CB1BDB5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3634F9-E8EA-498F-B7AC-F8173B260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FB67F-EEE3-43E9-B56B-612EBBC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41BC-13BA-4C37-A7D0-F9C81E27A4C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E5F9B1-1767-498D-80E2-847E4D6E8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07915-16D9-4AE1-920A-7F14C649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C384-E492-467A-B2CD-0AFADD0B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10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099B6-D44D-4E7A-2F9A-FA2C5985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DFC062-7B9D-9285-3852-9031FB196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413C0D-859C-0F89-91CB-D5B98BDFA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3BFAD6-3C01-F3B8-15E3-A04D576F1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877F-20D4-4E72-A4F1-475AA3EF77B5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ACD3FE-9C6A-EFA9-0042-5EA3360C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3FFC9E-3413-231D-F240-2150ACAB0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7B4E-283D-46D3-889F-DC6BE23F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20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4DFC6-B777-B783-2563-F0D487348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36BC19-2A7F-2A8A-5C27-836D44CBF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C41C6E-24A9-A7AA-6C83-667B5F81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877F-20D4-4E72-A4F1-475AA3EF77B5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A051F-C55F-D534-9794-A2C5EF9B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AE277A-420B-8D9D-1E41-E6528B69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7B4E-283D-46D3-889F-DC6BE23F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285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E804B2-ABC7-2EF6-9958-16B4CC98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15CCBE-D073-1D2D-1E03-2C64E4668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CC51F4-610E-34E5-050A-EF5A1949C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877F-20D4-4E72-A4F1-475AA3EF77B5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80B3B0-81BA-58F6-4092-2D9B84B44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C1D57-3402-7CAA-C849-A3373CE6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7B4E-283D-46D3-889F-DC6BE23F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82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0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8BF65-3D3D-4AD7-A98F-13A276636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8D205A-A1BC-41FE-8398-0DA5E72F6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6BA9CA-C0DF-4C55-87D4-28D62D4C2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41BC-13BA-4C37-A7D0-F9C81E27A4C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3BC06E-2DBD-46E6-84E7-1CB7F70E7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5A1E68-943B-49E7-95C5-E5EB4284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C384-E492-467A-B2CD-0AFADD0B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28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3C515-3610-4BE6-9CC2-A8C9A7FC4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A2A4E0-D548-4B4D-B613-F3565C6FE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1CAF4C-8047-4EEE-BDC5-3152D6AC5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D4D41D-543A-489F-A485-422224ADD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41BC-13BA-4C37-A7D0-F9C81E27A4C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E84F66-EBB3-4C03-83E4-57CC5AC90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E6D1C9-F286-436C-BE92-DBD8F69A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C384-E492-467A-B2CD-0AFADD0B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0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9DEEF-3861-4ECD-977C-167BBE496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28F3F8-3FEB-467C-AE4C-A8A86B26E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86A867-87F4-4507-B2A5-98EEE4CB0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4715F0-6A32-4CF8-9C3E-D10673621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301D3F-45AF-4658-A6CD-AA0A8FE7A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6E1F07-DE13-4593-9C6F-CAEAE120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41BC-13BA-4C37-A7D0-F9C81E27A4C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DA153B-E006-46B5-9B1A-AD50C2DB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81E95C-648A-41BE-A2DF-0AE1AB04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C384-E492-467A-B2CD-0AFADD0B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3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2CBCF-F3F9-4465-8B64-AAF661E09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818729-2464-4A6C-B533-481B7FEE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41BC-13BA-4C37-A7D0-F9C81E27A4C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B61B17-D36F-4D29-B1D6-99CCC005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16374A-35D5-4C4D-B0E2-22B58F8D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C384-E492-467A-B2CD-0AFADD0B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0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E4BA36-1D45-4B72-B0DB-B4E3A5C0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41BC-13BA-4C37-A7D0-F9C81E27A4C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9A780B-4707-41C0-B54B-FB78A47D2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D46DBB-1FE0-46DF-967E-3520E29E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C384-E492-467A-B2CD-0AFADD0B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8A593-8860-4C13-8AFD-C09D43B4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C7DF11-AFF6-4A13-A9BD-2ACBAFB66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D70FDF-3605-4806-8F88-3F1BD96E7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022E84-B53F-4CF9-8CD0-8DDD0B9F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41BC-13BA-4C37-A7D0-F9C81E27A4C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CA62F8-15B1-4195-BA57-2DC36AC17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4E01F7-689B-4357-AFB5-B90549AD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C384-E492-467A-B2CD-0AFADD0B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2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7620F-802C-4BDF-9067-EAB6BB17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11112A-5927-42F3-9481-04C6A15BF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0CCF8E-0D52-4134-9DE6-323A61C5C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F2ECCA-9D2B-4E71-9A7B-32A1AC301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41BC-13BA-4C37-A7D0-F9C81E27A4C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240E1-558C-469C-AE72-CF7635D9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A3A1E7-2196-4A3E-BD3E-46D9B1CB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C384-E492-467A-B2CD-0AFADD0B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4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034F5-4415-4F64-9DB5-9E9D3EF39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7D5A10-634E-4B62-8478-C45DBC032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A889A7-876E-4061-A4F9-5578B0DEA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541BC-13BA-4C37-A7D0-F9C81E27A4C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BD0285-A1F4-4A70-BBA8-7E62DB92D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98F3C-17E2-41E6-A166-7FF06AB10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7C384-E492-467A-B2CD-0AFADD0B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01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3F3F4-5987-D354-FCF5-029F4D5DE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EA64DE-3DE6-7948-09C2-D1A77CCF1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31B168-4C9A-42B5-4DCB-95529315A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D877F-20D4-4E72-A4F1-475AA3EF77B5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0F4CE8-E08E-1DF0-EF57-201509110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B6D042-3F2A-17F1-E382-46A91C1A3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57B4E-283D-46D3-889F-DC6BE23F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9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29">
            <a:extLst>
              <a:ext uri="{FF2B5EF4-FFF2-40B4-BE49-F238E27FC236}">
                <a16:creationId xmlns:a16="http://schemas.microsoft.com/office/drawing/2014/main" id="{0ABC7991-C4D6-784D-A3A2-31B394E6BF17}"/>
              </a:ext>
            </a:extLst>
          </p:cNvPr>
          <p:cNvSpPr/>
          <p:nvPr/>
        </p:nvSpPr>
        <p:spPr>
          <a:xfrm>
            <a:off x="-3532063" y="-2381377"/>
            <a:ext cx="10993150" cy="1088105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rgbClr val="2E6F56"/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ABAD451-B369-5B42-8F42-24CCCA3656B7}"/>
              </a:ext>
            </a:extLst>
          </p:cNvPr>
          <p:cNvCxnSpPr>
            <a:cxnSpLocks/>
            <a:stCxn id="86" idx="6"/>
            <a:endCxn id="52" idx="2"/>
          </p:cNvCxnSpPr>
          <p:nvPr/>
        </p:nvCxnSpPr>
        <p:spPr>
          <a:xfrm>
            <a:off x="2150885" y="502299"/>
            <a:ext cx="2609765" cy="2756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Кольцо 51">
            <a:extLst>
              <a:ext uri="{FF2B5EF4-FFF2-40B4-BE49-F238E27FC236}">
                <a16:creationId xmlns:a16="http://schemas.microsoft.com/office/drawing/2014/main" id="{B5B4497D-3D1A-E342-8A63-64EB4C34E72A}"/>
              </a:ext>
            </a:extLst>
          </p:cNvPr>
          <p:cNvSpPr/>
          <p:nvPr/>
        </p:nvSpPr>
        <p:spPr>
          <a:xfrm>
            <a:off x="4760650" y="234128"/>
            <a:ext cx="541867" cy="541854"/>
          </a:xfrm>
          <a:prstGeom prst="donut">
            <a:avLst/>
          </a:prstGeom>
          <a:gradFill>
            <a:gsLst>
              <a:gs pos="49000">
                <a:srgbClr val="2E6F56">
                  <a:lumMod val="37000"/>
                  <a:alpha val="0"/>
                </a:srgbClr>
              </a:gs>
              <a:gs pos="0">
                <a:srgbClr val="35A16B"/>
              </a:gs>
              <a:gs pos="100000">
                <a:srgbClr val="00897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374F5719-D11E-E740-9567-7D80BC1BCDBC}"/>
              </a:ext>
            </a:extLst>
          </p:cNvPr>
          <p:cNvCxnSpPr>
            <a:cxnSpLocks/>
            <a:stCxn id="52" idx="5"/>
            <a:endCxn id="83" idx="1"/>
          </p:cNvCxnSpPr>
          <p:nvPr/>
        </p:nvCxnSpPr>
        <p:spPr>
          <a:xfrm>
            <a:off x="5223162" y="696629"/>
            <a:ext cx="1579783" cy="701867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444806D8-2196-F642-A9AF-D2358EAB18BB}"/>
              </a:ext>
            </a:extLst>
          </p:cNvPr>
          <p:cNvCxnSpPr>
            <a:cxnSpLocks/>
          </p:cNvCxnSpPr>
          <p:nvPr/>
        </p:nvCxnSpPr>
        <p:spPr>
          <a:xfrm>
            <a:off x="-57266" y="1549590"/>
            <a:ext cx="3268133" cy="0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Кольцо 73">
            <a:extLst>
              <a:ext uri="{FF2B5EF4-FFF2-40B4-BE49-F238E27FC236}">
                <a16:creationId xmlns:a16="http://schemas.microsoft.com/office/drawing/2014/main" id="{BD7D089B-2AB9-8748-93FB-A715BF17F188}"/>
              </a:ext>
            </a:extLst>
          </p:cNvPr>
          <p:cNvSpPr/>
          <p:nvPr/>
        </p:nvSpPr>
        <p:spPr>
          <a:xfrm>
            <a:off x="3210867" y="1320895"/>
            <a:ext cx="541867" cy="541854"/>
          </a:xfrm>
          <a:prstGeom prst="donut">
            <a:avLst/>
          </a:prstGeom>
          <a:gradFill>
            <a:gsLst>
              <a:gs pos="49000">
                <a:srgbClr val="2E6F56">
                  <a:lumMod val="37000"/>
                  <a:alpha val="0"/>
                </a:srgbClr>
              </a:gs>
              <a:gs pos="0">
                <a:srgbClr val="35A16B"/>
              </a:gs>
              <a:gs pos="100000">
                <a:srgbClr val="00897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07DDAF76-9C79-DC4D-97C9-F66471688956}"/>
              </a:ext>
            </a:extLst>
          </p:cNvPr>
          <p:cNvCxnSpPr>
            <a:cxnSpLocks/>
            <a:stCxn id="98" idx="6"/>
            <a:endCxn id="77" idx="2"/>
          </p:cNvCxnSpPr>
          <p:nvPr/>
        </p:nvCxnSpPr>
        <p:spPr>
          <a:xfrm>
            <a:off x="2240781" y="2563342"/>
            <a:ext cx="2461498" cy="12213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Кольцо 76">
            <a:extLst>
              <a:ext uri="{FF2B5EF4-FFF2-40B4-BE49-F238E27FC236}">
                <a16:creationId xmlns:a16="http://schemas.microsoft.com/office/drawing/2014/main" id="{87E83668-900C-A14C-A8F0-E55B4B229B90}"/>
              </a:ext>
            </a:extLst>
          </p:cNvPr>
          <p:cNvSpPr/>
          <p:nvPr/>
        </p:nvSpPr>
        <p:spPr>
          <a:xfrm>
            <a:off x="4702279" y="2304628"/>
            <a:ext cx="541867" cy="541854"/>
          </a:xfrm>
          <a:prstGeom prst="donut">
            <a:avLst/>
          </a:prstGeom>
          <a:gradFill>
            <a:gsLst>
              <a:gs pos="49000">
                <a:srgbClr val="2E6F56">
                  <a:lumMod val="37000"/>
                  <a:alpha val="0"/>
                </a:srgbClr>
              </a:gs>
              <a:gs pos="0">
                <a:srgbClr val="35A16B"/>
              </a:gs>
              <a:gs pos="100000">
                <a:srgbClr val="00897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6DE4CDA6-321B-6444-ADAD-FCC09A273E79}"/>
              </a:ext>
            </a:extLst>
          </p:cNvPr>
          <p:cNvCxnSpPr>
            <a:cxnSpLocks/>
            <a:stCxn id="74" idx="6"/>
            <a:endCxn id="83" idx="2"/>
          </p:cNvCxnSpPr>
          <p:nvPr/>
        </p:nvCxnSpPr>
        <p:spPr>
          <a:xfrm flipV="1">
            <a:off x="3752734" y="1590070"/>
            <a:ext cx="2970856" cy="1752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Кольцо 78">
            <a:extLst>
              <a:ext uri="{FF2B5EF4-FFF2-40B4-BE49-F238E27FC236}">
                <a16:creationId xmlns:a16="http://schemas.microsoft.com/office/drawing/2014/main" id="{20D58097-760C-5B42-855A-9752D1A80234}"/>
              </a:ext>
            </a:extLst>
          </p:cNvPr>
          <p:cNvSpPr/>
          <p:nvPr/>
        </p:nvSpPr>
        <p:spPr>
          <a:xfrm>
            <a:off x="6723589" y="3693450"/>
            <a:ext cx="541867" cy="541854"/>
          </a:xfrm>
          <a:prstGeom prst="donut">
            <a:avLst/>
          </a:prstGeom>
          <a:gradFill>
            <a:gsLst>
              <a:gs pos="49000">
                <a:srgbClr val="2E6F56">
                  <a:lumMod val="37000"/>
                  <a:alpha val="0"/>
                </a:srgbClr>
              </a:gs>
              <a:gs pos="0">
                <a:srgbClr val="35A16B"/>
              </a:gs>
              <a:gs pos="100000">
                <a:srgbClr val="00897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Кольцо 82">
            <a:extLst>
              <a:ext uri="{FF2B5EF4-FFF2-40B4-BE49-F238E27FC236}">
                <a16:creationId xmlns:a16="http://schemas.microsoft.com/office/drawing/2014/main" id="{2E84D986-6EF8-FB43-BBE2-33B4E3F58D8D}"/>
              </a:ext>
            </a:extLst>
          </p:cNvPr>
          <p:cNvSpPr/>
          <p:nvPr/>
        </p:nvSpPr>
        <p:spPr>
          <a:xfrm>
            <a:off x="6723590" y="1319143"/>
            <a:ext cx="541867" cy="541854"/>
          </a:xfrm>
          <a:prstGeom prst="donut">
            <a:avLst/>
          </a:prstGeom>
          <a:gradFill>
            <a:gsLst>
              <a:gs pos="49000">
                <a:srgbClr val="2E6F56">
                  <a:lumMod val="37000"/>
                  <a:alpha val="0"/>
                </a:srgbClr>
              </a:gs>
              <a:gs pos="0">
                <a:srgbClr val="35A16B"/>
              </a:gs>
              <a:gs pos="100000">
                <a:srgbClr val="00897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FADCAD1E-92FE-D448-975D-E6E61112BD0F}"/>
              </a:ext>
            </a:extLst>
          </p:cNvPr>
          <p:cNvCxnSpPr>
            <a:cxnSpLocks/>
            <a:stCxn id="77" idx="5"/>
            <a:endCxn id="79" idx="1"/>
          </p:cNvCxnSpPr>
          <p:nvPr/>
        </p:nvCxnSpPr>
        <p:spPr>
          <a:xfrm>
            <a:off x="5164791" y="2767129"/>
            <a:ext cx="1638153" cy="1005674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322D4923-669A-AF46-8441-DBC987DAFE94}"/>
              </a:ext>
            </a:extLst>
          </p:cNvPr>
          <p:cNvCxnSpPr>
            <a:cxnSpLocks/>
            <a:stCxn id="83" idx="3"/>
            <a:endCxn id="77" idx="6"/>
          </p:cNvCxnSpPr>
          <p:nvPr/>
        </p:nvCxnSpPr>
        <p:spPr>
          <a:xfrm flipH="1">
            <a:off x="5244146" y="1781644"/>
            <a:ext cx="1558799" cy="793911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C23A26CA-9C00-F14E-93EC-32BC376FF476}"/>
              </a:ext>
            </a:extLst>
          </p:cNvPr>
          <p:cNvCxnSpPr>
            <a:cxnSpLocks/>
            <a:endCxn id="98" idx="2"/>
          </p:cNvCxnSpPr>
          <p:nvPr/>
        </p:nvCxnSpPr>
        <p:spPr>
          <a:xfrm>
            <a:off x="-1569219" y="2521110"/>
            <a:ext cx="3268133" cy="42232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Кольцо 97">
            <a:extLst>
              <a:ext uri="{FF2B5EF4-FFF2-40B4-BE49-F238E27FC236}">
                <a16:creationId xmlns:a16="http://schemas.microsoft.com/office/drawing/2014/main" id="{AFF66860-01EC-CC46-BEFA-E29A9852B36D}"/>
              </a:ext>
            </a:extLst>
          </p:cNvPr>
          <p:cNvSpPr/>
          <p:nvPr/>
        </p:nvSpPr>
        <p:spPr>
          <a:xfrm>
            <a:off x="1698914" y="2292415"/>
            <a:ext cx="541867" cy="541854"/>
          </a:xfrm>
          <a:prstGeom prst="donut">
            <a:avLst/>
          </a:prstGeom>
          <a:gradFill>
            <a:gsLst>
              <a:gs pos="49000">
                <a:srgbClr val="2E6F56">
                  <a:lumMod val="37000"/>
                  <a:alpha val="0"/>
                </a:srgbClr>
              </a:gs>
              <a:gs pos="0">
                <a:srgbClr val="35A16B"/>
              </a:gs>
              <a:gs pos="100000">
                <a:srgbClr val="00897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Кольцо 52">
            <a:extLst>
              <a:ext uri="{FF2B5EF4-FFF2-40B4-BE49-F238E27FC236}">
                <a16:creationId xmlns:a16="http://schemas.microsoft.com/office/drawing/2014/main" id="{5A4C4208-7568-744D-9E4E-A6B329B76146}"/>
              </a:ext>
            </a:extLst>
          </p:cNvPr>
          <p:cNvSpPr/>
          <p:nvPr/>
        </p:nvSpPr>
        <p:spPr>
          <a:xfrm>
            <a:off x="8265693" y="5715166"/>
            <a:ext cx="541867" cy="541854"/>
          </a:xfrm>
          <a:prstGeom prst="donut">
            <a:avLst/>
          </a:prstGeom>
          <a:gradFill>
            <a:gsLst>
              <a:gs pos="49000">
                <a:srgbClr val="2E6F56">
                  <a:lumMod val="37000"/>
                  <a:alpha val="0"/>
                </a:srgbClr>
              </a:gs>
              <a:gs pos="0">
                <a:srgbClr val="35A16B"/>
              </a:gs>
              <a:gs pos="100000">
                <a:srgbClr val="00897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D16A312E-4EBD-554A-BA07-9B6D90D50801}"/>
              </a:ext>
            </a:extLst>
          </p:cNvPr>
          <p:cNvCxnSpPr>
            <a:cxnSpLocks/>
            <a:stCxn id="79" idx="5"/>
            <a:endCxn id="53" idx="1"/>
          </p:cNvCxnSpPr>
          <p:nvPr/>
        </p:nvCxnSpPr>
        <p:spPr>
          <a:xfrm>
            <a:off x="7186101" y="4155951"/>
            <a:ext cx="1158947" cy="1638568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Кольцо 56">
            <a:extLst>
              <a:ext uri="{FF2B5EF4-FFF2-40B4-BE49-F238E27FC236}">
                <a16:creationId xmlns:a16="http://schemas.microsoft.com/office/drawing/2014/main" id="{269BD45D-7693-D243-8EAA-4C1D445BAB35}"/>
              </a:ext>
            </a:extLst>
          </p:cNvPr>
          <p:cNvSpPr/>
          <p:nvPr/>
        </p:nvSpPr>
        <p:spPr>
          <a:xfrm>
            <a:off x="8247473" y="231372"/>
            <a:ext cx="541867" cy="541854"/>
          </a:xfrm>
          <a:prstGeom prst="donut">
            <a:avLst/>
          </a:prstGeom>
          <a:gradFill>
            <a:gsLst>
              <a:gs pos="49000">
                <a:srgbClr val="2E6F56">
                  <a:lumMod val="37000"/>
                  <a:alpha val="0"/>
                </a:srgbClr>
              </a:gs>
              <a:gs pos="0">
                <a:srgbClr val="35A16B"/>
              </a:gs>
              <a:gs pos="100000">
                <a:srgbClr val="00897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0FCE9A4C-CD4E-994B-8179-BDD8EC3ECF1C}"/>
              </a:ext>
            </a:extLst>
          </p:cNvPr>
          <p:cNvCxnSpPr>
            <a:cxnSpLocks/>
            <a:stCxn id="57" idx="3"/>
            <a:endCxn id="83" idx="7"/>
          </p:cNvCxnSpPr>
          <p:nvPr/>
        </p:nvCxnSpPr>
        <p:spPr>
          <a:xfrm flipH="1">
            <a:off x="7186102" y="693873"/>
            <a:ext cx="1140726" cy="704623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BCB16EC8-9D7F-9C44-82FF-B68BEFEDD85C}"/>
              </a:ext>
            </a:extLst>
          </p:cNvPr>
          <p:cNvCxnSpPr>
            <a:cxnSpLocks/>
            <a:stCxn id="83" idx="4"/>
            <a:endCxn id="79" idx="0"/>
          </p:cNvCxnSpPr>
          <p:nvPr/>
        </p:nvCxnSpPr>
        <p:spPr>
          <a:xfrm flipH="1">
            <a:off x="6994523" y="1860997"/>
            <a:ext cx="1" cy="1832453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Кольцо 85">
            <a:extLst>
              <a:ext uri="{FF2B5EF4-FFF2-40B4-BE49-F238E27FC236}">
                <a16:creationId xmlns:a16="http://schemas.microsoft.com/office/drawing/2014/main" id="{DA64A3CE-B169-BE4B-8E61-DC165A7B4DEF}"/>
              </a:ext>
            </a:extLst>
          </p:cNvPr>
          <p:cNvSpPr/>
          <p:nvPr/>
        </p:nvSpPr>
        <p:spPr>
          <a:xfrm>
            <a:off x="1609018" y="231372"/>
            <a:ext cx="541867" cy="541854"/>
          </a:xfrm>
          <a:prstGeom prst="donut">
            <a:avLst/>
          </a:prstGeom>
          <a:gradFill>
            <a:gsLst>
              <a:gs pos="49000">
                <a:srgbClr val="2E6F56">
                  <a:lumMod val="37000"/>
                  <a:alpha val="0"/>
                </a:srgbClr>
              </a:gs>
              <a:gs pos="0">
                <a:srgbClr val="35A16B"/>
              </a:gs>
              <a:gs pos="100000">
                <a:srgbClr val="00897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B4753260-C2A0-8D43-93D8-17CC13C0F8A3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-1850398" y="469684"/>
            <a:ext cx="3459416" cy="32615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>
            <a:extLst>
              <a:ext uri="{FF2B5EF4-FFF2-40B4-BE49-F238E27FC236}">
                <a16:creationId xmlns:a16="http://schemas.microsoft.com/office/drawing/2014/main" id="{54F4EC23-50F5-8048-897F-DBD242E8CB15}"/>
              </a:ext>
            </a:extLst>
          </p:cNvPr>
          <p:cNvCxnSpPr>
            <a:cxnSpLocks/>
            <a:stCxn id="57" idx="2"/>
            <a:endCxn id="52" idx="6"/>
          </p:cNvCxnSpPr>
          <p:nvPr/>
        </p:nvCxnSpPr>
        <p:spPr>
          <a:xfrm flipH="1">
            <a:off x="5302517" y="502299"/>
            <a:ext cx="2944956" cy="2756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Кольцо 160">
            <a:extLst>
              <a:ext uri="{FF2B5EF4-FFF2-40B4-BE49-F238E27FC236}">
                <a16:creationId xmlns:a16="http://schemas.microsoft.com/office/drawing/2014/main" id="{F2AF1EC3-4335-AE40-BCA9-27D783C806C7}"/>
              </a:ext>
            </a:extLst>
          </p:cNvPr>
          <p:cNvSpPr/>
          <p:nvPr/>
        </p:nvSpPr>
        <p:spPr>
          <a:xfrm>
            <a:off x="11500506" y="231372"/>
            <a:ext cx="541867" cy="541854"/>
          </a:xfrm>
          <a:prstGeom prst="donut">
            <a:avLst/>
          </a:prstGeom>
          <a:gradFill>
            <a:gsLst>
              <a:gs pos="49000">
                <a:srgbClr val="2E6F56">
                  <a:lumMod val="37000"/>
                  <a:alpha val="0"/>
                </a:srgbClr>
              </a:gs>
              <a:gs pos="0">
                <a:srgbClr val="35A16B"/>
              </a:gs>
              <a:gs pos="100000">
                <a:srgbClr val="00897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2" name="Прямая соединительная линия 161">
            <a:extLst>
              <a:ext uri="{FF2B5EF4-FFF2-40B4-BE49-F238E27FC236}">
                <a16:creationId xmlns:a16="http://schemas.microsoft.com/office/drawing/2014/main" id="{2C285713-23A5-EA42-9D85-C5389E977773}"/>
              </a:ext>
            </a:extLst>
          </p:cNvPr>
          <p:cNvCxnSpPr>
            <a:cxnSpLocks/>
            <a:stCxn id="161" idx="2"/>
            <a:endCxn id="57" idx="6"/>
          </p:cNvCxnSpPr>
          <p:nvPr/>
        </p:nvCxnSpPr>
        <p:spPr>
          <a:xfrm flipH="1">
            <a:off x="8789340" y="502299"/>
            <a:ext cx="2711166" cy="0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469A6A5D-32C3-F34C-89A0-32960ADA2951}"/>
              </a:ext>
            </a:extLst>
          </p:cNvPr>
          <p:cNvCxnSpPr>
            <a:cxnSpLocks/>
            <a:endCxn id="161" idx="6"/>
          </p:cNvCxnSpPr>
          <p:nvPr/>
        </p:nvCxnSpPr>
        <p:spPr>
          <a:xfrm flipH="1">
            <a:off x="12042373" y="502299"/>
            <a:ext cx="2401439" cy="0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>
            <a:extLst>
              <a:ext uri="{FF2B5EF4-FFF2-40B4-BE49-F238E27FC236}">
                <a16:creationId xmlns:a16="http://schemas.microsoft.com/office/drawing/2014/main" id="{50C0C3D8-CF53-AF47-8F99-A1BD84F2F0DC}"/>
              </a:ext>
            </a:extLst>
          </p:cNvPr>
          <p:cNvCxnSpPr>
            <a:cxnSpLocks/>
            <a:endCxn id="74" idx="1"/>
          </p:cNvCxnSpPr>
          <p:nvPr/>
        </p:nvCxnSpPr>
        <p:spPr>
          <a:xfrm>
            <a:off x="2028261" y="690905"/>
            <a:ext cx="1261961" cy="709343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>
            <a:extLst>
              <a:ext uri="{FF2B5EF4-FFF2-40B4-BE49-F238E27FC236}">
                <a16:creationId xmlns:a16="http://schemas.microsoft.com/office/drawing/2014/main" id="{576E372A-FAB8-B24E-AE03-FF5073070873}"/>
              </a:ext>
            </a:extLst>
          </p:cNvPr>
          <p:cNvCxnSpPr>
            <a:cxnSpLocks/>
            <a:stCxn id="98" idx="7"/>
            <a:endCxn id="74" idx="3"/>
          </p:cNvCxnSpPr>
          <p:nvPr/>
        </p:nvCxnSpPr>
        <p:spPr>
          <a:xfrm flipV="1">
            <a:off x="2161426" y="1783396"/>
            <a:ext cx="1128796" cy="588372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Кольцо 70">
            <a:extLst>
              <a:ext uri="{FF2B5EF4-FFF2-40B4-BE49-F238E27FC236}">
                <a16:creationId xmlns:a16="http://schemas.microsoft.com/office/drawing/2014/main" id="{7CA33833-6863-084E-96F1-B57ED5EAFCE3}"/>
              </a:ext>
            </a:extLst>
          </p:cNvPr>
          <p:cNvSpPr/>
          <p:nvPr/>
        </p:nvSpPr>
        <p:spPr>
          <a:xfrm>
            <a:off x="11500506" y="5715166"/>
            <a:ext cx="541867" cy="541854"/>
          </a:xfrm>
          <a:prstGeom prst="donut">
            <a:avLst/>
          </a:prstGeom>
          <a:gradFill>
            <a:gsLst>
              <a:gs pos="49000">
                <a:srgbClr val="2E6F56">
                  <a:lumMod val="37000"/>
                  <a:alpha val="0"/>
                </a:srgbClr>
              </a:gs>
              <a:gs pos="0">
                <a:srgbClr val="35A16B"/>
              </a:gs>
              <a:gs pos="100000">
                <a:srgbClr val="00897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3AB08D18-6707-6A49-B2EF-B1B198876410}"/>
              </a:ext>
            </a:extLst>
          </p:cNvPr>
          <p:cNvCxnSpPr>
            <a:cxnSpLocks/>
            <a:stCxn id="71" idx="2"/>
            <a:endCxn id="53" idx="6"/>
          </p:cNvCxnSpPr>
          <p:nvPr/>
        </p:nvCxnSpPr>
        <p:spPr>
          <a:xfrm flipH="1">
            <a:off x="8807560" y="5986093"/>
            <a:ext cx="2692946" cy="0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CFE91DE6-8702-114B-9953-B10B98E0AF6B}"/>
              </a:ext>
            </a:extLst>
          </p:cNvPr>
          <p:cNvCxnSpPr>
            <a:cxnSpLocks/>
            <a:endCxn id="71" idx="6"/>
          </p:cNvCxnSpPr>
          <p:nvPr/>
        </p:nvCxnSpPr>
        <p:spPr>
          <a:xfrm flipH="1">
            <a:off x="12042373" y="5986093"/>
            <a:ext cx="1583830" cy="0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A10A5E4-5385-3E4F-A9DE-51334438087D}"/>
              </a:ext>
            </a:extLst>
          </p:cNvPr>
          <p:cNvSpPr/>
          <p:nvPr/>
        </p:nvSpPr>
        <p:spPr>
          <a:xfrm>
            <a:off x="479490" y="4333978"/>
            <a:ext cx="5086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Arial" panose="020B0604020202020204" pitchFamily="34" charset="0"/>
              </a:rPr>
              <a:t>Алгоритм создания промышленного кластера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75B62A-A65A-E057-5346-2C354B673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 r="66372" b="63239"/>
          <a:stretch/>
        </p:blipFill>
        <p:spPr>
          <a:xfrm rot="20919029">
            <a:off x="8511382" y="2145791"/>
            <a:ext cx="3504825" cy="26398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956633-48C1-0E94-091D-25BBE0F45D01}"/>
              </a:ext>
            </a:extLst>
          </p:cNvPr>
          <p:cNvSpPr txBox="1"/>
          <p:nvPr/>
        </p:nvSpPr>
        <p:spPr bwMode="auto">
          <a:xfrm>
            <a:off x="8465623" y="4235304"/>
            <a:ext cx="34596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F6F57"/>
                </a:solidFill>
                <a:effectLst/>
                <a:uLnTx/>
                <a:uFillTx/>
                <a:latin typeface="Akrobat ExtraBold" panose="00000900000000000000" pitchFamily="50" charset="-52"/>
                <a:ea typeface="+mn-ea"/>
                <a:cs typeface="+mn-cs"/>
              </a:rPr>
              <a:t>ХАМЕТОВ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F6F57"/>
              </a:solidFill>
              <a:effectLst/>
              <a:uLnTx/>
              <a:uFillTx/>
              <a:latin typeface="Akrobat ExtraBold" panose="00000900000000000000" pitchFamily="50" charset="-52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F6F57"/>
                </a:solidFill>
                <a:effectLst/>
                <a:uLnTx/>
                <a:uFillTx/>
                <a:latin typeface="Akrobat ExtraBold" panose="00000900000000000000" pitchFamily="50" charset="-52"/>
                <a:ea typeface="+mn-ea"/>
                <a:cs typeface="+mn-cs"/>
              </a:rPr>
              <a:t>Салават Рустамович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F6F57"/>
              </a:solidFill>
              <a:effectLst/>
              <a:uLnTx/>
              <a:uFillTx/>
              <a:latin typeface="Akrobat ExtraBold" panose="00000900000000000000" pitchFamily="50" charset="-52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Bold" panose="00000800000000000000" pitchFamily="50" charset="-52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old" pitchFamily="2" charset="0"/>
                <a:ea typeface="+mn-ea"/>
                <a:cs typeface="+mn-cs"/>
              </a:rPr>
              <a:t>Руководитель направления «Реализация кластерной политики»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AB10B4-18E8-26D0-675E-3BCDCAD9640F}"/>
              </a:ext>
            </a:extLst>
          </p:cNvPr>
          <p:cNvSpPr txBox="1"/>
          <p:nvPr/>
        </p:nvSpPr>
        <p:spPr bwMode="auto">
          <a:xfrm>
            <a:off x="8547527" y="6374047"/>
            <a:ext cx="3377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old"/>
                <a:ea typeface="+mn-ea"/>
                <a:cs typeface="+mn-cs"/>
              </a:rPr>
              <a:t>02.04.2024 г.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A353B4-B5DC-8D57-21C2-E0D9C3CDA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860" y="1115565"/>
            <a:ext cx="2767334" cy="7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3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Заголовок 1">
            <a:extLst>
              <a:ext uri="{FF2B5EF4-FFF2-40B4-BE49-F238E27FC236}">
                <a16:creationId xmlns:a16="http://schemas.microsoft.com/office/drawing/2014/main" id="{F2CC5975-AA8D-D343-A905-76F8F5B060EF}"/>
              </a:ext>
            </a:extLst>
          </p:cNvPr>
          <p:cNvSpPr txBox="1">
            <a:spLocks/>
          </p:cNvSpPr>
          <p:nvPr/>
        </p:nvSpPr>
        <p:spPr>
          <a:xfrm>
            <a:off x="2904338" y="0"/>
            <a:ext cx="9287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b="1">
                <a:solidFill>
                  <a:srgbClr val="1C5195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F6F57"/>
                </a:solidFill>
                <a:effectLst/>
                <a:uLnTx/>
                <a:uFillTx/>
                <a:latin typeface="Akrobat ExtraBold" panose="00000900000000000000" pitchFamily="50" charset="-52"/>
                <a:ea typeface="+mn-ea"/>
                <a:cs typeface="Arial" panose="020B0604020202020204" pitchFamily="34" charset="0"/>
              </a:rPr>
              <a:t>МОДЕЛИ ФОРМИРОВАНИЯ ПРОМЫШЛЕННЫХ КЛАСТЕРОВ: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F6F57"/>
                </a:solidFill>
                <a:effectLst/>
                <a:uLnTx/>
                <a:uFillTx/>
                <a:latin typeface="Akrobat ExtraBold" panose="00000900000000000000" pitchFamily="50" charset="-52"/>
                <a:ea typeface="+mn-ea"/>
                <a:cs typeface="Arial" panose="020B0604020202020204" pitchFamily="34" charset="0"/>
              </a:rPr>
              <a:t>ИНВЕСТИЦИОННАЯ МОДЕЛЬ (НА ОСНОВЕ РЕАЛИЗУЕМОГО ПРОЕКТА)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E76C8-84BD-A374-06F2-2513748123D2}"/>
              </a:ext>
            </a:extLst>
          </p:cNvPr>
          <p:cNvSpPr txBox="1"/>
          <p:nvPr/>
        </p:nvSpPr>
        <p:spPr>
          <a:xfrm>
            <a:off x="8585053" y="761929"/>
            <a:ext cx="2837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F6F57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Методология формирования: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B2D4F44-2B6D-795F-8AE0-F94284689C0E}"/>
              </a:ext>
            </a:extLst>
          </p:cNvPr>
          <p:cNvSpPr/>
          <p:nvPr/>
        </p:nvSpPr>
        <p:spPr>
          <a:xfrm>
            <a:off x="7775417" y="1182957"/>
            <a:ext cx="4223408" cy="608644"/>
          </a:xfrm>
          <a:prstGeom prst="rect">
            <a:avLst/>
          </a:prstGeom>
          <a:solidFill>
            <a:srgbClr val="1B456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SemiBold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BD55DA-4F73-04F0-32A4-08FA348D972E}"/>
              </a:ext>
            </a:extLst>
          </p:cNvPr>
          <p:cNvSpPr txBox="1"/>
          <p:nvPr/>
        </p:nvSpPr>
        <p:spPr>
          <a:xfrm>
            <a:off x="7811424" y="1164922"/>
            <a:ext cx="459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B456B"/>
                </a:solidFill>
                <a:effectLst/>
                <a:uLnTx/>
                <a:uFillTx/>
                <a:latin typeface="Akrobat Black" panose="00000A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BC4BA9-A981-DFE4-EFB3-BAC9A11E57AF}"/>
              </a:ext>
            </a:extLst>
          </p:cNvPr>
          <p:cNvSpPr txBox="1"/>
          <p:nvPr/>
        </p:nvSpPr>
        <p:spPr>
          <a:xfrm>
            <a:off x="8129375" y="1144800"/>
            <a:ext cx="386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Light" panose="000005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Анализ стратегии пространственного развития в целях выявления приоритетных отраслей промышленности субъекта РФ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2F07545-863E-44AE-CBC2-799DF9DBAE86}"/>
              </a:ext>
            </a:extLst>
          </p:cNvPr>
          <p:cNvSpPr/>
          <p:nvPr/>
        </p:nvSpPr>
        <p:spPr>
          <a:xfrm>
            <a:off x="7775417" y="1966798"/>
            <a:ext cx="4222800" cy="608400"/>
          </a:xfrm>
          <a:prstGeom prst="rect">
            <a:avLst/>
          </a:prstGeom>
          <a:solidFill>
            <a:srgbClr val="1B456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SemiBold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ADBFC6-F47E-EE81-F97C-52B0A6089B49}"/>
              </a:ext>
            </a:extLst>
          </p:cNvPr>
          <p:cNvSpPr txBox="1"/>
          <p:nvPr/>
        </p:nvSpPr>
        <p:spPr>
          <a:xfrm>
            <a:off x="7811424" y="1995335"/>
            <a:ext cx="459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B456B"/>
                </a:solidFill>
                <a:effectLst/>
                <a:uLnTx/>
                <a:uFillTx/>
                <a:latin typeface="Akrobat Black" panose="00000A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B06D5A-43C5-4563-E224-5501BB52683B}"/>
              </a:ext>
            </a:extLst>
          </p:cNvPr>
          <p:cNvSpPr txBox="1"/>
          <p:nvPr/>
        </p:nvSpPr>
        <p:spPr>
          <a:xfrm>
            <a:off x="8129375" y="1956075"/>
            <a:ext cx="3718383" cy="60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Light" panose="000005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Выявление крупных промышленных предприятий, представленных в приоритетных отраслях промышленности субъекта РФ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E5A397E-D8D5-97CB-7341-623D3C9C95BC}"/>
              </a:ext>
            </a:extLst>
          </p:cNvPr>
          <p:cNvSpPr/>
          <p:nvPr/>
        </p:nvSpPr>
        <p:spPr>
          <a:xfrm>
            <a:off x="7775417" y="2742768"/>
            <a:ext cx="4223408" cy="523220"/>
          </a:xfrm>
          <a:prstGeom prst="rect">
            <a:avLst/>
          </a:prstGeom>
          <a:solidFill>
            <a:srgbClr val="1B456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SemiBold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B1C5C7-13A4-A4A9-85AC-E46F6261C495}"/>
              </a:ext>
            </a:extLst>
          </p:cNvPr>
          <p:cNvSpPr txBox="1"/>
          <p:nvPr/>
        </p:nvSpPr>
        <p:spPr>
          <a:xfrm>
            <a:off x="7812722" y="2742768"/>
            <a:ext cx="459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456B"/>
                </a:solidFill>
                <a:effectLst/>
                <a:uLnTx/>
                <a:uFillTx/>
                <a:latin typeface="Akrobat Black" panose="00000A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B456B"/>
              </a:solidFill>
              <a:effectLst/>
              <a:uLnTx/>
              <a:uFillTx/>
              <a:latin typeface="Akrobat Black" panose="00000A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6AB64A-FF5E-A4FA-4153-1F647E71B235}"/>
              </a:ext>
            </a:extLst>
          </p:cNvPr>
          <p:cNvSpPr txBox="1"/>
          <p:nvPr/>
        </p:nvSpPr>
        <p:spPr>
          <a:xfrm>
            <a:off x="8128766" y="2767855"/>
            <a:ext cx="38694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Light" panose="000005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Определение планов по реализации инвестиционных проектов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79F0B50-2C28-6D23-E287-F39BC16EB9FC}"/>
              </a:ext>
            </a:extLst>
          </p:cNvPr>
          <p:cNvSpPr/>
          <p:nvPr/>
        </p:nvSpPr>
        <p:spPr>
          <a:xfrm>
            <a:off x="7774808" y="3457974"/>
            <a:ext cx="4223408" cy="608400"/>
          </a:xfrm>
          <a:prstGeom prst="rect">
            <a:avLst/>
          </a:prstGeom>
          <a:solidFill>
            <a:srgbClr val="1B456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SemiBold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BC5B75-9356-A335-1645-1874DE538C14}"/>
              </a:ext>
            </a:extLst>
          </p:cNvPr>
          <p:cNvSpPr txBox="1"/>
          <p:nvPr/>
        </p:nvSpPr>
        <p:spPr>
          <a:xfrm>
            <a:off x="7812113" y="3472418"/>
            <a:ext cx="459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B456B"/>
                </a:solidFill>
                <a:effectLst/>
                <a:uLnTx/>
                <a:uFillTx/>
                <a:latin typeface="Akrobat Black" panose="00000A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E6FC63-45C9-71D7-4C49-5AFF19CCEB1A}"/>
              </a:ext>
            </a:extLst>
          </p:cNvPr>
          <p:cNvSpPr txBox="1"/>
          <p:nvPr/>
        </p:nvSpPr>
        <p:spPr>
          <a:xfrm>
            <a:off x="8111353" y="3445553"/>
            <a:ext cx="397433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Light" panose="000005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Проверка наличия производимой в рамках проекта продукции в планах импортозамещения и (или) перечне комплектующих изделий, необходимых для отраслей промышленности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0BC6F9D-ED37-C23E-2480-A0AC4F7F6623}"/>
              </a:ext>
            </a:extLst>
          </p:cNvPr>
          <p:cNvSpPr/>
          <p:nvPr/>
        </p:nvSpPr>
        <p:spPr>
          <a:xfrm>
            <a:off x="7774808" y="4274411"/>
            <a:ext cx="4223408" cy="523221"/>
          </a:xfrm>
          <a:prstGeom prst="rect">
            <a:avLst/>
          </a:prstGeom>
          <a:solidFill>
            <a:srgbClr val="1B456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SemiBold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E6254F-9440-8CB8-4123-E28BBB75908E}"/>
              </a:ext>
            </a:extLst>
          </p:cNvPr>
          <p:cNvSpPr txBox="1"/>
          <p:nvPr/>
        </p:nvSpPr>
        <p:spPr>
          <a:xfrm>
            <a:off x="7830076" y="4256567"/>
            <a:ext cx="4225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B456B"/>
                </a:solidFill>
                <a:effectLst/>
                <a:uLnTx/>
                <a:uFillTx/>
                <a:latin typeface="Akrobat Black" panose="00000A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A495CC0-105A-6D51-29F4-33E5FC899237}"/>
              </a:ext>
            </a:extLst>
          </p:cNvPr>
          <p:cNvSpPr txBox="1"/>
          <p:nvPr/>
        </p:nvSpPr>
        <p:spPr>
          <a:xfrm>
            <a:off x="8127546" y="4271956"/>
            <a:ext cx="386945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Light" panose="000005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Выявление потенциальных покупателей продукции проекта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2FDC7B1-DA14-F0EE-C049-9E8D28F71575}"/>
              </a:ext>
            </a:extLst>
          </p:cNvPr>
          <p:cNvSpPr/>
          <p:nvPr/>
        </p:nvSpPr>
        <p:spPr>
          <a:xfrm>
            <a:off x="7774808" y="5009584"/>
            <a:ext cx="4223408" cy="453206"/>
          </a:xfrm>
          <a:prstGeom prst="rect">
            <a:avLst/>
          </a:prstGeom>
          <a:solidFill>
            <a:srgbClr val="1B456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SemiBold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233DCE-6B95-0EA0-DCA7-E02E308F1A87}"/>
              </a:ext>
            </a:extLst>
          </p:cNvPr>
          <p:cNvSpPr txBox="1"/>
          <p:nvPr/>
        </p:nvSpPr>
        <p:spPr>
          <a:xfrm>
            <a:off x="7795221" y="4931969"/>
            <a:ext cx="459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456B"/>
                </a:solidFill>
                <a:effectLst/>
                <a:uLnTx/>
                <a:uFillTx/>
                <a:latin typeface="Akrobat Black" panose="00000A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B456B"/>
              </a:solidFill>
              <a:effectLst/>
              <a:uLnTx/>
              <a:uFillTx/>
              <a:latin typeface="Akrobat Black" panose="00000A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F90B0F-48E1-BB84-5BD2-B5D759971B78}"/>
              </a:ext>
            </a:extLst>
          </p:cNvPr>
          <p:cNvSpPr txBox="1"/>
          <p:nvPr/>
        </p:nvSpPr>
        <p:spPr>
          <a:xfrm>
            <a:off x="8111353" y="4948655"/>
            <a:ext cx="40806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Light" panose="000005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Заключение договоров о реализации проекта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FC18C9E-2052-D14E-DE21-9996C9C6EB68}"/>
              </a:ext>
            </a:extLst>
          </p:cNvPr>
          <p:cNvSpPr/>
          <p:nvPr/>
        </p:nvSpPr>
        <p:spPr>
          <a:xfrm>
            <a:off x="7793461" y="5630360"/>
            <a:ext cx="4223408" cy="453206"/>
          </a:xfrm>
          <a:prstGeom prst="rect">
            <a:avLst/>
          </a:prstGeom>
          <a:solidFill>
            <a:srgbClr val="1B456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SemiBold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578DC8-D957-2818-0E5C-6C64303F4498}"/>
              </a:ext>
            </a:extLst>
          </p:cNvPr>
          <p:cNvSpPr txBox="1"/>
          <p:nvPr/>
        </p:nvSpPr>
        <p:spPr>
          <a:xfrm>
            <a:off x="7793460" y="5560346"/>
            <a:ext cx="459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B456B"/>
                </a:solidFill>
                <a:effectLst/>
                <a:uLnTx/>
                <a:uFillTx/>
                <a:latin typeface="Akrobat Black" panose="00000A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31BE8A-F192-C651-F018-643A4108524C}"/>
              </a:ext>
            </a:extLst>
          </p:cNvPr>
          <p:cNvSpPr txBox="1"/>
          <p:nvPr/>
        </p:nvSpPr>
        <p:spPr>
          <a:xfrm>
            <a:off x="8129375" y="5584039"/>
            <a:ext cx="40806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Light" panose="000005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Расширение цепочек поставок по кооперационной модели и поиск ещё 2 проектов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1FBB27E4-9E65-E36A-5815-27E32ED15339}"/>
              </a:ext>
            </a:extLst>
          </p:cNvPr>
          <p:cNvSpPr/>
          <p:nvPr/>
        </p:nvSpPr>
        <p:spPr>
          <a:xfrm>
            <a:off x="2339258" y="6457235"/>
            <a:ext cx="23855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14E6D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Новая посудомоечная машина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14E6D"/>
              </a:solidFill>
              <a:effectLst/>
              <a:uLnTx/>
              <a:uFillTx/>
              <a:latin typeface="Akrobat" panose="000006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E4CF960F-8DD0-AF7E-F7EF-8883875FC730}"/>
              </a:ext>
            </a:extLst>
          </p:cNvPr>
          <p:cNvSpPr/>
          <p:nvPr/>
        </p:nvSpPr>
        <p:spPr>
          <a:xfrm>
            <a:off x="2993344" y="5594249"/>
            <a:ext cx="951718" cy="935696"/>
          </a:xfrm>
          <a:prstGeom prst="ellipse">
            <a:avLst/>
          </a:prstGeom>
          <a:noFill/>
          <a:ln>
            <a:solidFill>
              <a:srgbClr val="414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418F3762-B13E-2655-2116-CF9CF5BC7C5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3151743" y="5728243"/>
            <a:ext cx="634921" cy="634921"/>
          </a:xfrm>
          <a:prstGeom prst="rect">
            <a:avLst/>
          </a:prstGeom>
        </p:spPr>
      </p:pic>
      <p:sp>
        <p:nvSpPr>
          <p:cNvPr id="119" name="Овал 118">
            <a:extLst>
              <a:ext uri="{FF2B5EF4-FFF2-40B4-BE49-F238E27FC236}">
                <a16:creationId xmlns:a16="http://schemas.microsoft.com/office/drawing/2014/main" id="{6F95E9B9-38E8-5F5B-9A22-809208FB1568}"/>
              </a:ext>
            </a:extLst>
          </p:cNvPr>
          <p:cNvSpPr/>
          <p:nvPr/>
        </p:nvSpPr>
        <p:spPr>
          <a:xfrm>
            <a:off x="845204" y="4036899"/>
            <a:ext cx="951718" cy="935696"/>
          </a:xfrm>
          <a:prstGeom prst="ellipse">
            <a:avLst/>
          </a:prstGeom>
          <a:noFill/>
          <a:ln>
            <a:solidFill>
              <a:srgbClr val="2E6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5D2974B2-7B63-EAA1-3C9B-ED8EC3A3469B}"/>
              </a:ext>
            </a:extLst>
          </p:cNvPr>
          <p:cNvSpPr/>
          <p:nvPr/>
        </p:nvSpPr>
        <p:spPr>
          <a:xfrm>
            <a:off x="168379" y="4931969"/>
            <a:ext cx="24238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E6F59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Проект по производству насосов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2E6F59"/>
              </a:solidFill>
              <a:effectLst/>
              <a:uLnTx/>
              <a:uFillTx/>
              <a:latin typeface="Akrobat" panose="000006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7" name="Соединитель: изогнутый 126">
            <a:extLst>
              <a:ext uri="{FF2B5EF4-FFF2-40B4-BE49-F238E27FC236}">
                <a16:creationId xmlns:a16="http://schemas.microsoft.com/office/drawing/2014/main" id="{B4A8C2C1-A885-062B-DB6E-821C527491D7}"/>
              </a:ext>
            </a:extLst>
          </p:cNvPr>
          <p:cNvCxnSpPr>
            <a:cxnSpLocks/>
            <a:stCxn id="125" idx="2"/>
            <a:endCxn id="57" idx="2"/>
          </p:cNvCxnSpPr>
          <p:nvPr/>
        </p:nvCxnSpPr>
        <p:spPr>
          <a:xfrm rot="16200000" flipH="1">
            <a:off x="1752559" y="4821312"/>
            <a:ext cx="868518" cy="1613051"/>
          </a:xfrm>
          <a:prstGeom prst="curvedConnector2">
            <a:avLst/>
          </a:prstGeom>
          <a:ln w="19050">
            <a:solidFill>
              <a:srgbClr val="2E6F5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Прямая соединительная линия 1026">
            <a:extLst>
              <a:ext uri="{FF2B5EF4-FFF2-40B4-BE49-F238E27FC236}">
                <a16:creationId xmlns:a16="http://schemas.microsoft.com/office/drawing/2014/main" id="{51467DAF-E583-957C-F10B-55F16EB51560}"/>
              </a:ext>
            </a:extLst>
          </p:cNvPr>
          <p:cNvCxnSpPr>
            <a:cxnSpLocks/>
          </p:cNvCxnSpPr>
          <p:nvPr/>
        </p:nvCxnSpPr>
        <p:spPr>
          <a:xfrm>
            <a:off x="7535210" y="6575439"/>
            <a:ext cx="800885" cy="0"/>
          </a:xfrm>
          <a:prstGeom prst="line">
            <a:avLst/>
          </a:prstGeom>
          <a:ln w="15875">
            <a:solidFill>
              <a:srgbClr val="2E6F59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9" name="Прямая соединительная линия 1028">
            <a:extLst>
              <a:ext uri="{FF2B5EF4-FFF2-40B4-BE49-F238E27FC236}">
                <a16:creationId xmlns:a16="http://schemas.microsoft.com/office/drawing/2014/main" id="{F92A37B7-6535-5B79-F495-0ABE6327FA5F}"/>
              </a:ext>
            </a:extLst>
          </p:cNvPr>
          <p:cNvCxnSpPr>
            <a:cxnSpLocks/>
          </p:cNvCxnSpPr>
          <p:nvPr/>
        </p:nvCxnSpPr>
        <p:spPr>
          <a:xfrm>
            <a:off x="7537039" y="6287748"/>
            <a:ext cx="80088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1" name="TextBox 1030">
            <a:extLst>
              <a:ext uri="{FF2B5EF4-FFF2-40B4-BE49-F238E27FC236}">
                <a16:creationId xmlns:a16="http://schemas.microsoft.com/office/drawing/2014/main" id="{E245CBB5-D345-6A5B-B64B-0F52EC6EA52E}"/>
              </a:ext>
            </a:extLst>
          </p:cNvPr>
          <p:cNvSpPr txBox="1"/>
          <p:nvPr/>
        </p:nvSpPr>
        <p:spPr>
          <a:xfrm>
            <a:off x="8412348" y="6436867"/>
            <a:ext cx="3027442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Договоры о реализации проекта по производству импортозамещающей промышленной продукции</a:t>
            </a: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8C7FA32E-ADA7-30D4-A04A-DBF9F094DBFE}"/>
              </a:ext>
            </a:extLst>
          </p:cNvPr>
          <p:cNvSpPr txBox="1"/>
          <p:nvPr/>
        </p:nvSpPr>
        <p:spPr>
          <a:xfrm>
            <a:off x="8412348" y="6149248"/>
            <a:ext cx="2768413" cy="24622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Договоры о поставке промышленной продукции</a:t>
            </a:r>
          </a:p>
        </p:txBody>
      </p:sp>
      <p:sp>
        <p:nvSpPr>
          <p:cNvPr id="1035" name="Овал 1034">
            <a:extLst>
              <a:ext uri="{FF2B5EF4-FFF2-40B4-BE49-F238E27FC236}">
                <a16:creationId xmlns:a16="http://schemas.microsoft.com/office/drawing/2014/main" id="{1387023D-68CA-8CA5-CEB7-3D0E2C500445}"/>
              </a:ext>
            </a:extLst>
          </p:cNvPr>
          <p:cNvSpPr/>
          <p:nvPr/>
        </p:nvSpPr>
        <p:spPr>
          <a:xfrm>
            <a:off x="3022576" y="2833651"/>
            <a:ext cx="951718" cy="935696"/>
          </a:xfrm>
          <a:prstGeom prst="ellipse">
            <a:avLst/>
          </a:prstGeom>
          <a:noFill/>
          <a:ln>
            <a:solidFill>
              <a:srgbClr val="2E6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6" name="Freeform 137">
            <a:extLst>
              <a:ext uri="{FF2B5EF4-FFF2-40B4-BE49-F238E27FC236}">
                <a16:creationId xmlns:a16="http://schemas.microsoft.com/office/drawing/2014/main" id="{2696168D-1877-BE82-D72D-1E28ED1FB86D}"/>
              </a:ext>
            </a:extLst>
          </p:cNvPr>
          <p:cNvSpPr>
            <a:spLocks noEditPoints="1"/>
          </p:cNvSpPr>
          <p:nvPr/>
        </p:nvSpPr>
        <p:spPr bwMode="auto">
          <a:xfrm>
            <a:off x="3159810" y="2976682"/>
            <a:ext cx="674423" cy="624022"/>
          </a:xfrm>
          <a:custGeom>
            <a:avLst/>
            <a:gdLst>
              <a:gd name="T0" fmla="*/ 93 w 285"/>
              <a:gd name="T1" fmla="*/ 252 h 263"/>
              <a:gd name="T2" fmla="*/ 72 w 285"/>
              <a:gd name="T3" fmla="*/ 252 h 263"/>
              <a:gd name="T4" fmla="*/ 132 w 285"/>
              <a:gd name="T5" fmla="*/ 252 h 263"/>
              <a:gd name="T6" fmla="*/ 111 w 285"/>
              <a:gd name="T7" fmla="*/ 252 h 263"/>
              <a:gd name="T8" fmla="*/ 171 w 285"/>
              <a:gd name="T9" fmla="*/ 252 h 263"/>
              <a:gd name="T10" fmla="*/ 150 w 285"/>
              <a:gd name="T11" fmla="*/ 252 h 263"/>
              <a:gd name="T12" fmla="*/ 210 w 285"/>
              <a:gd name="T13" fmla="*/ 252 h 263"/>
              <a:gd name="T14" fmla="*/ 189 w 285"/>
              <a:gd name="T15" fmla="*/ 252 h 263"/>
              <a:gd name="T16" fmla="*/ 72 w 285"/>
              <a:gd name="T17" fmla="*/ 10 h 263"/>
              <a:gd name="T18" fmla="*/ 93 w 285"/>
              <a:gd name="T19" fmla="*/ 10 h 263"/>
              <a:gd name="T20" fmla="*/ 111 w 285"/>
              <a:gd name="T21" fmla="*/ 10 h 263"/>
              <a:gd name="T22" fmla="*/ 132 w 285"/>
              <a:gd name="T23" fmla="*/ 10 h 263"/>
              <a:gd name="T24" fmla="*/ 150 w 285"/>
              <a:gd name="T25" fmla="*/ 10 h 263"/>
              <a:gd name="T26" fmla="*/ 171 w 285"/>
              <a:gd name="T27" fmla="*/ 10 h 263"/>
              <a:gd name="T28" fmla="*/ 189 w 285"/>
              <a:gd name="T29" fmla="*/ 10 h 263"/>
              <a:gd name="T30" fmla="*/ 210 w 285"/>
              <a:gd name="T31" fmla="*/ 10 h 263"/>
              <a:gd name="T32" fmla="*/ 19 w 285"/>
              <a:gd name="T33" fmla="*/ 86 h 263"/>
              <a:gd name="T34" fmla="*/ 46 w 285"/>
              <a:gd name="T35" fmla="*/ 76 h 263"/>
              <a:gd name="T36" fmla="*/ 0 w 285"/>
              <a:gd name="T37" fmla="*/ 80 h 263"/>
              <a:gd name="T38" fmla="*/ 4 w 285"/>
              <a:gd name="T39" fmla="*/ 105 h 263"/>
              <a:gd name="T40" fmla="*/ 19 w 285"/>
              <a:gd name="T41" fmla="*/ 124 h 263"/>
              <a:gd name="T42" fmla="*/ 46 w 285"/>
              <a:gd name="T43" fmla="*/ 114 h 263"/>
              <a:gd name="T44" fmla="*/ 19 w 285"/>
              <a:gd name="T45" fmla="*/ 96 h 263"/>
              <a:gd name="T46" fmla="*/ 7 w 285"/>
              <a:gd name="T47" fmla="*/ 140 h 263"/>
              <a:gd name="T48" fmla="*/ 0 w 285"/>
              <a:gd name="T49" fmla="*/ 171 h 263"/>
              <a:gd name="T50" fmla="*/ 22 w 285"/>
              <a:gd name="T51" fmla="*/ 152 h 263"/>
              <a:gd name="T52" fmla="*/ 24 w 285"/>
              <a:gd name="T53" fmla="*/ 134 h 263"/>
              <a:gd name="T54" fmla="*/ 7 w 285"/>
              <a:gd name="T55" fmla="*/ 178 h 263"/>
              <a:gd name="T56" fmla="*/ 0 w 285"/>
              <a:gd name="T57" fmla="*/ 201 h 263"/>
              <a:gd name="T58" fmla="*/ 19 w 285"/>
              <a:gd name="T59" fmla="*/ 194 h 263"/>
              <a:gd name="T60" fmla="*/ 46 w 285"/>
              <a:gd name="T61" fmla="*/ 172 h 263"/>
              <a:gd name="T62" fmla="*/ 262 w 285"/>
              <a:gd name="T63" fmla="*/ 57 h 263"/>
              <a:gd name="T64" fmla="*/ 262 w 285"/>
              <a:gd name="T65" fmla="*/ 76 h 263"/>
              <a:gd name="T66" fmla="*/ 285 w 285"/>
              <a:gd name="T67" fmla="*/ 95 h 263"/>
              <a:gd name="T68" fmla="*/ 278 w 285"/>
              <a:gd name="T69" fmla="*/ 102 h 263"/>
              <a:gd name="T70" fmla="*/ 237 w 285"/>
              <a:gd name="T71" fmla="*/ 96 h 263"/>
              <a:gd name="T72" fmla="*/ 266 w 285"/>
              <a:gd name="T73" fmla="*/ 118 h 263"/>
              <a:gd name="T74" fmla="*/ 285 w 285"/>
              <a:gd name="T75" fmla="*/ 118 h 263"/>
              <a:gd name="T76" fmla="*/ 278 w 285"/>
              <a:gd name="T77" fmla="*/ 140 h 263"/>
              <a:gd name="T78" fmla="*/ 237 w 285"/>
              <a:gd name="T79" fmla="*/ 134 h 263"/>
              <a:gd name="T80" fmla="*/ 266 w 285"/>
              <a:gd name="T81" fmla="*/ 156 h 263"/>
              <a:gd name="T82" fmla="*/ 285 w 285"/>
              <a:gd name="T83" fmla="*/ 156 h 263"/>
              <a:gd name="T84" fmla="*/ 278 w 285"/>
              <a:gd name="T85" fmla="*/ 178 h 263"/>
              <a:gd name="T86" fmla="*/ 237 w 285"/>
              <a:gd name="T87" fmla="*/ 172 h 263"/>
              <a:gd name="T88" fmla="*/ 266 w 285"/>
              <a:gd name="T89" fmla="*/ 194 h 263"/>
              <a:gd name="T90" fmla="*/ 285 w 285"/>
              <a:gd name="T91" fmla="*/ 201 h 263"/>
              <a:gd name="T92" fmla="*/ 278 w 285"/>
              <a:gd name="T93" fmla="*/ 178 h 263"/>
              <a:gd name="T94" fmla="*/ 68 w 285"/>
              <a:gd name="T95" fmla="*/ 38 h 263"/>
              <a:gd name="T96" fmla="*/ 58 w 285"/>
              <a:gd name="T97" fmla="*/ 49 h 263"/>
              <a:gd name="T98" fmla="*/ 61 w 285"/>
              <a:gd name="T99" fmla="*/ 203 h 263"/>
              <a:gd name="T100" fmla="*/ 223 w 285"/>
              <a:gd name="T101" fmla="*/ 203 h 263"/>
              <a:gd name="T102" fmla="*/ 226 w 285"/>
              <a:gd name="T103" fmla="*/ 49 h 263"/>
              <a:gd name="T104" fmla="*/ 181 w 285"/>
              <a:gd name="T105" fmla="*/ 161 h 263"/>
              <a:gd name="T106" fmla="*/ 181 w 285"/>
              <a:gd name="T107" fmla="*/ 8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5" h="263">
                <a:moveTo>
                  <a:pt x="72" y="252"/>
                </a:moveTo>
                <a:cubicBezTo>
                  <a:pt x="72" y="258"/>
                  <a:pt x="77" y="263"/>
                  <a:pt x="82" y="263"/>
                </a:cubicBezTo>
                <a:cubicBezTo>
                  <a:pt x="88" y="263"/>
                  <a:pt x="93" y="258"/>
                  <a:pt x="93" y="252"/>
                </a:cubicBezTo>
                <a:cubicBezTo>
                  <a:pt x="93" y="218"/>
                  <a:pt x="93" y="218"/>
                  <a:pt x="93" y="218"/>
                </a:cubicBezTo>
                <a:cubicBezTo>
                  <a:pt x="72" y="218"/>
                  <a:pt x="72" y="218"/>
                  <a:pt x="72" y="218"/>
                </a:cubicBezTo>
                <a:lnTo>
                  <a:pt x="72" y="252"/>
                </a:lnTo>
                <a:close/>
                <a:moveTo>
                  <a:pt x="111" y="252"/>
                </a:moveTo>
                <a:cubicBezTo>
                  <a:pt x="111" y="258"/>
                  <a:pt x="116" y="263"/>
                  <a:pt x="121" y="263"/>
                </a:cubicBezTo>
                <a:cubicBezTo>
                  <a:pt x="127" y="263"/>
                  <a:pt x="132" y="258"/>
                  <a:pt x="132" y="252"/>
                </a:cubicBezTo>
                <a:cubicBezTo>
                  <a:pt x="132" y="218"/>
                  <a:pt x="132" y="218"/>
                  <a:pt x="132" y="218"/>
                </a:cubicBezTo>
                <a:cubicBezTo>
                  <a:pt x="111" y="218"/>
                  <a:pt x="111" y="218"/>
                  <a:pt x="111" y="218"/>
                </a:cubicBezTo>
                <a:lnTo>
                  <a:pt x="111" y="252"/>
                </a:lnTo>
                <a:close/>
                <a:moveTo>
                  <a:pt x="150" y="252"/>
                </a:moveTo>
                <a:cubicBezTo>
                  <a:pt x="150" y="258"/>
                  <a:pt x="155" y="263"/>
                  <a:pt x="160" y="263"/>
                </a:cubicBezTo>
                <a:cubicBezTo>
                  <a:pt x="166" y="263"/>
                  <a:pt x="171" y="258"/>
                  <a:pt x="171" y="252"/>
                </a:cubicBezTo>
                <a:cubicBezTo>
                  <a:pt x="171" y="218"/>
                  <a:pt x="171" y="218"/>
                  <a:pt x="171" y="218"/>
                </a:cubicBezTo>
                <a:cubicBezTo>
                  <a:pt x="150" y="218"/>
                  <a:pt x="150" y="218"/>
                  <a:pt x="150" y="218"/>
                </a:cubicBezTo>
                <a:lnTo>
                  <a:pt x="150" y="252"/>
                </a:lnTo>
                <a:close/>
                <a:moveTo>
                  <a:pt x="189" y="252"/>
                </a:moveTo>
                <a:cubicBezTo>
                  <a:pt x="189" y="258"/>
                  <a:pt x="193" y="263"/>
                  <a:pt x="199" y="263"/>
                </a:cubicBezTo>
                <a:cubicBezTo>
                  <a:pt x="205" y="263"/>
                  <a:pt x="210" y="258"/>
                  <a:pt x="210" y="252"/>
                </a:cubicBezTo>
                <a:cubicBezTo>
                  <a:pt x="210" y="218"/>
                  <a:pt x="210" y="218"/>
                  <a:pt x="210" y="218"/>
                </a:cubicBezTo>
                <a:cubicBezTo>
                  <a:pt x="189" y="218"/>
                  <a:pt x="189" y="218"/>
                  <a:pt x="189" y="218"/>
                </a:cubicBezTo>
                <a:lnTo>
                  <a:pt x="189" y="252"/>
                </a:lnTo>
                <a:close/>
                <a:moveTo>
                  <a:pt x="93" y="10"/>
                </a:moveTo>
                <a:cubicBezTo>
                  <a:pt x="93" y="4"/>
                  <a:pt x="88" y="0"/>
                  <a:pt x="82" y="0"/>
                </a:cubicBezTo>
                <a:cubicBezTo>
                  <a:pt x="77" y="0"/>
                  <a:pt x="72" y="4"/>
                  <a:pt x="72" y="10"/>
                </a:cubicBezTo>
                <a:cubicBezTo>
                  <a:pt x="72" y="27"/>
                  <a:pt x="72" y="27"/>
                  <a:pt x="72" y="27"/>
                </a:cubicBezTo>
                <a:cubicBezTo>
                  <a:pt x="93" y="27"/>
                  <a:pt x="93" y="27"/>
                  <a:pt x="93" y="27"/>
                </a:cubicBezTo>
                <a:lnTo>
                  <a:pt x="93" y="10"/>
                </a:lnTo>
                <a:close/>
                <a:moveTo>
                  <a:pt x="132" y="10"/>
                </a:moveTo>
                <a:cubicBezTo>
                  <a:pt x="132" y="4"/>
                  <a:pt x="127" y="0"/>
                  <a:pt x="121" y="0"/>
                </a:cubicBezTo>
                <a:cubicBezTo>
                  <a:pt x="116" y="0"/>
                  <a:pt x="111" y="4"/>
                  <a:pt x="111" y="10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32" y="27"/>
                  <a:pt x="132" y="27"/>
                  <a:pt x="132" y="27"/>
                </a:cubicBezTo>
                <a:lnTo>
                  <a:pt x="132" y="10"/>
                </a:lnTo>
                <a:close/>
                <a:moveTo>
                  <a:pt x="171" y="10"/>
                </a:moveTo>
                <a:cubicBezTo>
                  <a:pt x="171" y="4"/>
                  <a:pt x="166" y="0"/>
                  <a:pt x="160" y="0"/>
                </a:cubicBezTo>
                <a:cubicBezTo>
                  <a:pt x="155" y="0"/>
                  <a:pt x="150" y="4"/>
                  <a:pt x="150" y="10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71" y="27"/>
                  <a:pt x="171" y="27"/>
                  <a:pt x="171" y="27"/>
                </a:cubicBezTo>
                <a:lnTo>
                  <a:pt x="171" y="10"/>
                </a:lnTo>
                <a:close/>
                <a:moveTo>
                  <a:pt x="210" y="10"/>
                </a:moveTo>
                <a:cubicBezTo>
                  <a:pt x="210" y="4"/>
                  <a:pt x="205" y="0"/>
                  <a:pt x="199" y="0"/>
                </a:cubicBezTo>
                <a:cubicBezTo>
                  <a:pt x="193" y="0"/>
                  <a:pt x="189" y="4"/>
                  <a:pt x="189" y="10"/>
                </a:cubicBezTo>
                <a:cubicBezTo>
                  <a:pt x="189" y="27"/>
                  <a:pt x="189" y="27"/>
                  <a:pt x="189" y="27"/>
                </a:cubicBezTo>
                <a:cubicBezTo>
                  <a:pt x="210" y="27"/>
                  <a:pt x="210" y="27"/>
                  <a:pt x="210" y="27"/>
                </a:cubicBezTo>
                <a:lnTo>
                  <a:pt x="210" y="10"/>
                </a:lnTo>
                <a:close/>
                <a:moveTo>
                  <a:pt x="0" y="80"/>
                </a:moveTo>
                <a:cubicBezTo>
                  <a:pt x="0" y="95"/>
                  <a:pt x="0" y="95"/>
                  <a:pt x="0" y="95"/>
                </a:cubicBezTo>
                <a:cubicBezTo>
                  <a:pt x="5" y="90"/>
                  <a:pt x="11" y="87"/>
                  <a:pt x="19" y="86"/>
                </a:cubicBezTo>
                <a:cubicBezTo>
                  <a:pt x="19" y="80"/>
                  <a:pt x="19" y="80"/>
                  <a:pt x="19" y="80"/>
                </a:cubicBezTo>
                <a:cubicBezTo>
                  <a:pt x="19" y="78"/>
                  <a:pt x="20" y="76"/>
                  <a:pt x="22" y="76"/>
                </a:cubicBezTo>
                <a:cubicBezTo>
                  <a:pt x="46" y="76"/>
                  <a:pt x="46" y="76"/>
                  <a:pt x="46" y="76"/>
                </a:cubicBezTo>
                <a:cubicBezTo>
                  <a:pt x="46" y="57"/>
                  <a:pt x="46" y="57"/>
                  <a:pt x="46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10" y="57"/>
                  <a:pt x="0" y="67"/>
                  <a:pt x="0" y="80"/>
                </a:cubicBezTo>
                <a:close/>
                <a:moveTo>
                  <a:pt x="19" y="96"/>
                </a:moveTo>
                <a:cubicBezTo>
                  <a:pt x="14" y="97"/>
                  <a:pt x="10" y="99"/>
                  <a:pt x="6" y="102"/>
                </a:cubicBezTo>
                <a:cubicBezTo>
                  <a:pt x="5" y="103"/>
                  <a:pt x="4" y="104"/>
                  <a:pt x="4" y="105"/>
                </a:cubicBezTo>
                <a:cubicBezTo>
                  <a:pt x="1" y="109"/>
                  <a:pt x="0" y="113"/>
                  <a:pt x="0" y="118"/>
                </a:cubicBezTo>
                <a:cubicBezTo>
                  <a:pt x="0" y="133"/>
                  <a:pt x="0" y="133"/>
                  <a:pt x="0" y="133"/>
                </a:cubicBezTo>
                <a:cubicBezTo>
                  <a:pt x="5" y="128"/>
                  <a:pt x="11" y="125"/>
                  <a:pt x="19" y="124"/>
                </a:cubicBezTo>
                <a:cubicBezTo>
                  <a:pt x="19" y="118"/>
                  <a:pt x="19" y="118"/>
                  <a:pt x="19" y="118"/>
                </a:cubicBezTo>
                <a:cubicBezTo>
                  <a:pt x="19" y="116"/>
                  <a:pt x="20" y="114"/>
                  <a:pt x="22" y="114"/>
                </a:cubicBezTo>
                <a:cubicBezTo>
                  <a:pt x="46" y="114"/>
                  <a:pt x="46" y="114"/>
                  <a:pt x="46" y="114"/>
                </a:cubicBezTo>
                <a:cubicBezTo>
                  <a:pt x="46" y="96"/>
                  <a:pt x="46" y="96"/>
                  <a:pt x="46" y="96"/>
                </a:cubicBezTo>
                <a:cubicBezTo>
                  <a:pt x="22" y="96"/>
                  <a:pt x="22" y="96"/>
                  <a:pt x="22" y="96"/>
                </a:cubicBezTo>
                <a:cubicBezTo>
                  <a:pt x="21" y="96"/>
                  <a:pt x="20" y="96"/>
                  <a:pt x="19" y="96"/>
                </a:cubicBezTo>
                <a:close/>
                <a:moveTo>
                  <a:pt x="22" y="134"/>
                </a:moveTo>
                <a:cubicBezTo>
                  <a:pt x="21" y="134"/>
                  <a:pt x="20" y="134"/>
                  <a:pt x="19" y="134"/>
                </a:cubicBezTo>
                <a:cubicBezTo>
                  <a:pt x="14" y="135"/>
                  <a:pt x="10" y="137"/>
                  <a:pt x="7" y="140"/>
                </a:cubicBezTo>
                <a:cubicBezTo>
                  <a:pt x="5" y="141"/>
                  <a:pt x="5" y="142"/>
                  <a:pt x="4" y="143"/>
                </a:cubicBezTo>
                <a:cubicBezTo>
                  <a:pt x="1" y="147"/>
                  <a:pt x="0" y="151"/>
                  <a:pt x="0" y="156"/>
                </a:cubicBezTo>
                <a:cubicBezTo>
                  <a:pt x="0" y="171"/>
                  <a:pt x="0" y="171"/>
                  <a:pt x="0" y="171"/>
                </a:cubicBezTo>
                <a:cubicBezTo>
                  <a:pt x="5" y="166"/>
                  <a:pt x="11" y="163"/>
                  <a:pt x="19" y="162"/>
                </a:cubicBezTo>
                <a:cubicBezTo>
                  <a:pt x="19" y="156"/>
                  <a:pt x="19" y="156"/>
                  <a:pt x="19" y="156"/>
                </a:cubicBezTo>
                <a:cubicBezTo>
                  <a:pt x="19" y="154"/>
                  <a:pt x="20" y="152"/>
                  <a:pt x="22" y="152"/>
                </a:cubicBezTo>
                <a:cubicBezTo>
                  <a:pt x="46" y="152"/>
                  <a:pt x="46" y="152"/>
                  <a:pt x="46" y="152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24" y="134"/>
                  <a:pt x="24" y="134"/>
                  <a:pt x="24" y="134"/>
                </a:cubicBezTo>
                <a:lnTo>
                  <a:pt x="22" y="134"/>
                </a:lnTo>
                <a:close/>
                <a:moveTo>
                  <a:pt x="19" y="172"/>
                </a:moveTo>
                <a:cubicBezTo>
                  <a:pt x="14" y="173"/>
                  <a:pt x="10" y="175"/>
                  <a:pt x="7" y="178"/>
                </a:cubicBezTo>
                <a:cubicBezTo>
                  <a:pt x="5" y="179"/>
                  <a:pt x="5" y="180"/>
                  <a:pt x="4" y="181"/>
                </a:cubicBezTo>
                <a:cubicBezTo>
                  <a:pt x="1" y="185"/>
                  <a:pt x="0" y="189"/>
                  <a:pt x="0" y="194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07"/>
                  <a:pt x="4" y="211"/>
                  <a:pt x="9" y="211"/>
                </a:cubicBezTo>
                <a:cubicBezTo>
                  <a:pt x="14" y="211"/>
                  <a:pt x="19" y="207"/>
                  <a:pt x="19" y="201"/>
                </a:cubicBezTo>
                <a:cubicBezTo>
                  <a:pt x="19" y="194"/>
                  <a:pt x="19" y="194"/>
                  <a:pt x="19" y="194"/>
                </a:cubicBezTo>
                <a:cubicBezTo>
                  <a:pt x="19" y="192"/>
                  <a:pt x="20" y="190"/>
                  <a:pt x="22" y="190"/>
                </a:cubicBezTo>
                <a:cubicBezTo>
                  <a:pt x="46" y="190"/>
                  <a:pt x="46" y="190"/>
                  <a:pt x="46" y="190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22" y="172"/>
                  <a:pt x="22" y="172"/>
                  <a:pt x="22" y="172"/>
                </a:cubicBezTo>
                <a:cubicBezTo>
                  <a:pt x="21" y="172"/>
                  <a:pt x="20" y="172"/>
                  <a:pt x="19" y="172"/>
                </a:cubicBezTo>
                <a:close/>
                <a:moveTo>
                  <a:pt x="262" y="57"/>
                </a:moveTo>
                <a:cubicBezTo>
                  <a:pt x="237" y="57"/>
                  <a:pt x="237" y="57"/>
                  <a:pt x="237" y="57"/>
                </a:cubicBezTo>
                <a:cubicBezTo>
                  <a:pt x="237" y="76"/>
                  <a:pt x="237" y="76"/>
                  <a:pt x="237" y="76"/>
                </a:cubicBezTo>
                <a:cubicBezTo>
                  <a:pt x="262" y="76"/>
                  <a:pt x="262" y="76"/>
                  <a:pt x="262" y="76"/>
                </a:cubicBezTo>
                <a:cubicBezTo>
                  <a:pt x="264" y="76"/>
                  <a:pt x="266" y="78"/>
                  <a:pt x="266" y="80"/>
                </a:cubicBezTo>
                <a:cubicBezTo>
                  <a:pt x="266" y="86"/>
                  <a:pt x="266" y="86"/>
                  <a:pt x="266" y="86"/>
                </a:cubicBezTo>
                <a:cubicBezTo>
                  <a:pt x="273" y="87"/>
                  <a:pt x="280" y="90"/>
                  <a:pt x="285" y="95"/>
                </a:cubicBezTo>
                <a:cubicBezTo>
                  <a:pt x="285" y="80"/>
                  <a:pt x="285" y="80"/>
                  <a:pt x="285" y="80"/>
                </a:cubicBezTo>
                <a:cubicBezTo>
                  <a:pt x="285" y="67"/>
                  <a:pt x="275" y="57"/>
                  <a:pt x="262" y="57"/>
                </a:cubicBezTo>
                <a:close/>
                <a:moveTo>
                  <a:pt x="278" y="102"/>
                </a:moveTo>
                <a:cubicBezTo>
                  <a:pt x="275" y="99"/>
                  <a:pt x="271" y="97"/>
                  <a:pt x="266" y="96"/>
                </a:cubicBezTo>
                <a:cubicBezTo>
                  <a:pt x="265" y="96"/>
                  <a:pt x="263" y="96"/>
                  <a:pt x="262" y="96"/>
                </a:cubicBezTo>
                <a:cubicBezTo>
                  <a:pt x="237" y="96"/>
                  <a:pt x="237" y="96"/>
                  <a:pt x="237" y="96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62" y="114"/>
                  <a:pt x="262" y="114"/>
                  <a:pt x="262" y="114"/>
                </a:cubicBezTo>
                <a:cubicBezTo>
                  <a:pt x="264" y="114"/>
                  <a:pt x="266" y="116"/>
                  <a:pt x="266" y="118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3" y="125"/>
                  <a:pt x="280" y="128"/>
                  <a:pt x="285" y="133"/>
                </a:cubicBezTo>
                <a:cubicBezTo>
                  <a:pt x="285" y="118"/>
                  <a:pt x="285" y="118"/>
                  <a:pt x="285" y="118"/>
                </a:cubicBezTo>
                <a:cubicBezTo>
                  <a:pt x="285" y="113"/>
                  <a:pt x="283" y="109"/>
                  <a:pt x="281" y="105"/>
                </a:cubicBezTo>
                <a:cubicBezTo>
                  <a:pt x="280" y="104"/>
                  <a:pt x="279" y="103"/>
                  <a:pt x="278" y="102"/>
                </a:cubicBezTo>
                <a:close/>
                <a:moveTo>
                  <a:pt x="278" y="140"/>
                </a:moveTo>
                <a:cubicBezTo>
                  <a:pt x="275" y="137"/>
                  <a:pt x="271" y="135"/>
                  <a:pt x="266" y="134"/>
                </a:cubicBezTo>
                <a:cubicBezTo>
                  <a:pt x="265" y="134"/>
                  <a:pt x="263" y="134"/>
                  <a:pt x="262" y="134"/>
                </a:cubicBezTo>
                <a:cubicBezTo>
                  <a:pt x="237" y="134"/>
                  <a:pt x="237" y="134"/>
                  <a:pt x="237" y="134"/>
                </a:cubicBezTo>
                <a:cubicBezTo>
                  <a:pt x="237" y="152"/>
                  <a:pt x="237" y="152"/>
                  <a:pt x="237" y="152"/>
                </a:cubicBezTo>
                <a:cubicBezTo>
                  <a:pt x="262" y="152"/>
                  <a:pt x="262" y="152"/>
                  <a:pt x="262" y="152"/>
                </a:cubicBezTo>
                <a:cubicBezTo>
                  <a:pt x="264" y="152"/>
                  <a:pt x="266" y="154"/>
                  <a:pt x="266" y="156"/>
                </a:cubicBezTo>
                <a:cubicBezTo>
                  <a:pt x="266" y="162"/>
                  <a:pt x="266" y="162"/>
                  <a:pt x="266" y="162"/>
                </a:cubicBezTo>
                <a:cubicBezTo>
                  <a:pt x="273" y="163"/>
                  <a:pt x="280" y="166"/>
                  <a:pt x="285" y="171"/>
                </a:cubicBezTo>
                <a:cubicBezTo>
                  <a:pt x="285" y="156"/>
                  <a:pt x="285" y="156"/>
                  <a:pt x="285" y="156"/>
                </a:cubicBezTo>
                <a:cubicBezTo>
                  <a:pt x="285" y="151"/>
                  <a:pt x="283" y="147"/>
                  <a:pt x="281" y="143"/>
                </a:cubicBezTo>
                <a:cubicBezTo>
                  <a:pt x="280" y="142"/>
                  <a:pt x="279" y="141"/>
                  <a:pt x="278" y="140"/>
                </a:cubicBezTo>
                <a:close/>
                <a:moveTo>
                  <a:pt x="278" y="178"/>
                </a:moveTo>
                <a:cubicBezTo>
                  <a:pt x="275" y="175"/>
                  <a:pt x="271" y="173"/>
                  <a:pt x="266" y="172"/>
                </a:cubicBezTo>
                <a:cubicBezTo>
                  <a:pt x="265" y="172"/>
                  <a:pt x="263" y="172"/>
                  <a:pt x="262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7" y="190"/>
                  <a:pt x="237" y="190"/>
                  <a:pt x="237" y="190"/>
                </a:cubicBezTo>
                <a:cubicBezTo>
                  <a:pt x="262" y="190"/>
                  <a:pt x="262" y="190"/>
                  <a:pt x="262" y="190"/>
                </a:cubicBezTo>
                <a:cubicBezTo>
                  <a:pt x="264" y="190"/>
                  <a:pt x="266" y="192"/>
                  <a:pt x="266" y="194"/>
                </a:cubicBezTo>
                <a:cubicBezTo>
                  <a:pt x="266" y="201"/>
                  <a:pt x="266" y="201"/>
                  <a:pt x="266" y="201"/>
                </a:cubicBezTo>
                <a:cubicBezTo>
                  <a:pt x="266" y="207"/>
                  <a:pt x="270" y="211"/>
                  <a:pt x="275" y="211"/>
                </a:cubicBezTo>
                <a:cubicBezTo>
                  <a:pt x="280" y="211"/>
                  <a:pt x="285" y="207"/>
                  <a:pt x="285" y="201"/>
                </a:cubicBezTo>
                <a:cubicBezTo>
                  <a:pt x="285" y="194"/>
                  <a:pt x="285" y="194"/>
                  <a:pt x="285" y="194"/>
                </a:cubicBezTo>
                <a:cubicBezTo>
                  <a:pt x="285" y="189"/>
                  <a:pt x="283" y="185"/>
                  <a:pt x="281" y="181"/>
                </a:cubicBezTo>
                <a:cubicBezTo>
                  <a:pt x="280" y="180"/>
                  <a:pt x="279" y="179"/>
                  <a:pt x="278" y="178"/>
                </a:cubicBezTo>
                <a:close/>
                <a:moveTo>
                  <a:pt x="223" y="41"/>
                </a:moveTo>
                <a:cubicBezTo>
                  <a:pt x="221" y="40"/>
                  <a:pt x="218" y="38"/>
                  <a:pt x="215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6" y="38"/>
                  <a:pt x="63" y="40"/>
                  <a:pt x="61" y="42"/>
                </a:cubicBezTo>
                <a:cubicBezTo>
                  <a:pt x="59" y="43"/>
                  <a:pt x="58" y="45"/>
                  <a:pt x="58" y="47"/>
                </a:cubicBezTo>
                <a:cubicBezTo>
                  <a:pt x="58" y="48"/>
                  <a:pt x="58" y="49"/>
                  <a:pt x="58" y="49"/>
                </a:cubicBezTo>
                <a:cubicBezTo>
                  <a:pt x="58" y="196"/>
                  <a:pt x="58" y="196"/>
                  <a:pt x="58" y="196"/>
                </a:cubicBezTo>
                <a:cubicBezTo>
                  <a:pt x="58" y="197"/>
                  <a:pt x="58" y="199"/>
                  <a:pt x="59" y="200"/>
                </a:cubicBezTo>
                <a:cubicBezTo>
                  <a:pt x="59" y="201"/>
                  <a:pt x="60" y="203"/>
                  <a:pt x="61" y="203"/>
                </a:cubicBezTo>
                <a:cubicBezTo>
                  <a:pt x="63" y="205"/>
                  <a:pt x="66" y="206"/>
                  <a:pt x="68" y="206"/>
                </a:cubicBezTo>
                <a:cubicBezTo>
                  <a:pt x="215" y="206"/>
                  <a:pt x="215" y="206"/>
                  <a:pt x="215" y="206"/>
                </a:cubicBezTo>
                <a:cubicBezTo>
                  <a:pt x="218" y="206"/>
                  <a:pt x="221" y="205"/>
                  <a:pt x="223" y="203"/>
                </a:cubicBezTo>
                <a:cubicBezTo>
                  <a:pt x="223" y="203"/>
                  <a:pt x="224" y="201"/>
                  <a:pt x="225" y="200"/>
                </a:cubicBezTo>
                <a:cubicBezTo>
                  <a:pt x="225" y="199"/>
                  <a:pt x="226" y="197"/>
                  <a:pt x="226" y="196"/>
                </a:cubicBezTo>
                <a:cubicBezTo>
                  <a:pt x="226" y="49"/>
                  <a:pt x="226" y="49"/>
                  <a:pt x="226" y="49"/>
                </a:cubicBezTo>
                <a:cubicBezTo>
                  <a:pt x="226" y="49"/>
                  <a:pt x="226" y="48"/>
                  <a:pt x="226" y="47"/>
                </a:cubicBezTo>
                <a:cubicBezTo>
                  <a:pt x="225" y="45"/>
                  <a:pt x="224" y="43"/>
                  <a:pt x="223" y="41"/>
                </a:cubicBezTo>
                <a:close/>
                <a:moveTo>
                  <a:pt x="181" y="161"/>
                </a:moveTo>
                <a:cubicBezTo>
                  <a:pt x="103" y="161"/>
                  <a:pt x="103" y="161"/>
                  <a:pt x="103" y="161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81" y="83"/>
                  <a:pt x="181" y="83"/>
                  <a:pt x="181" y="83"/>
                </a:cubicBezTo>
                <a:lnTo>
                  <a:pt x="181" y="161"/>
                </a:lnTo>
                <a:close/>
              </a:path>
            </a:pathLst>
          </a:custGeom>
          <a:gradFill flip="none" rotWithShape="1">
            <a:gsLst>
              <a:gs pos="0">
                <a:srgbClr val="2E6F59">
                  <a:shade val="30000"/>
                  <a:satMod val="115000"/>
                </a:srgbClr>
              </a:gs>
              <a:gs pos="50000">
                <a:srgbClr val="2E6F59">
                  <a:shade val="67500"/>
                  <a:satMod val="115000"/>
                </a:srgbClr>
              </a:gs>
              <a:gs pos="100000">
                <a:srgbClr val="2E6F5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2DC909F2-7B56-AAA7-729E-FA12423648FA}"/>
              </a:ext>
            </a:extLst>
          </p:cNvPr>
          <p:cNvSpPr txBox="1"/>
          <p:nvPr/>
        </p:nvSpPr>
        <p:spPr>
          <a:xfrm>
            <a:off x="2349444" y="3728045"/>
            <a:ext cx="22925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E6F59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Проект по производству контроллера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2E6F59"/>
              </a:solidFill>
              <a:effectLst/>
              <a:uLnTx/>
              <a:uFillTx/>
              <a:latin typeface="Akrobat" panose="000006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43" name="Прямая со стрелкой 1042">
            <a:extLst>
              <a:ext uri="{FF2B5EF4-FFF2-40B4-BE49-F238E27FC236}">
                <a16:creationId xmlns:a16="http://schemas.microsoft.com/office/drawing/2014/main" id="{EEB3D89D-BCCB-1682-DBF0-11F668A954BA}"/>
              </a:ext>
            </a:extLst>
          </p:cNvPr>
          <p:cNvCxnSpPr>
            <a:cxnSpLocks/>
          </p:cNvCxnSpPr>
          <p:nvPr/>
        </p:nvCxnSpPr>
        <p:spPr>
          <a:xfrm flipH="1">
            <a:off x="3494547" y="3942546"/>
            <a:ext cx="0" cy="1640290"/>
          </a:xfrm>
          <a:prstGeom prst="straightConnector1">
            <a:avLst/>
          </a:prstGeom>
          <a:ln w="19050">
            <a:solidFill>
              <a:srgbClr val="2E6F5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" name="Овал 1043">
            <a:extLst>
              <a:ext uri="{FF2B5EF4-FFF2-40B4-BE49-F238E27FC236}">
                <a16:creationId xmlns:a16="http://schemas.microsoft.com/office/drawing/2014/main" id="{9AC2BB54-031F-841D-4D92-F00507B5815B}"/>
              </a:ext>
            </a:extLst>
          </p:cNvPr>
          <p:cNvSpPr/>
          <p:nvPr/>
        </p:nvSpPr>
        <p:spPr>
          <a:xfrm>
            <a:off x="5211790" y="3861936"/>
            <a:ext cx="951718" cy="935696"/>
          </a:xfrm>
          <a:prstGeom prst="ellipse">
            <a:avLst/>
          </a:prstGeom>
          <a:noFill/>
          <a:ln>
            <a:solidFill>
              <a:srgbClr val="2E6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46" name="Соединитель: изогнутый 1045">
            <a:extLst>
              <a:ext uri="{FF2B5EF4-FFF2-40B4-BE49-F238E27FC236}">
                <a16:creationId xmlns:a16="http://schemas.microsoft.com/office/drawing/2014/main" id="{37D79E6F-FD11-885E-F4C0-68E3D19247E9}"/>
              </a:ext>
            </a:extLst>
          </p:cNvPr>
          <p:cNvCxnSpPr>
            <a:cxnSpLocks/>
            <a:stCxn id="1050" idx="2"/>
            <a:endCxn id="57" idx="6"/>
          </p:cNvCxnSpPr>
          <p:nvPr/>
        </p:nvCxnSpPr>
        <p:spPr>
          <a:xfrm rot="5400000">
            <a:off x="4351480" y="4787160"/>
            <a:ext cx="868519" cy="1681354"/>
          </a:xfrm>
          <a:prstGeom prst="curvedConnector2">
            <a:avLst/>
          </a:prstGeom>
          <a:ln w="19050">
            <a:solidFill>
              <a:srgbClr val="2E6F5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Прямоугольник 1049">
            <a:extLst>
              <a:ext uri="{FF2B5EF4-FFF2-40B4-BE49-F238E27FC236}">
                <a16:creationId xmlns:a16="http://schemas.microsoft.com/office/drawing/2014/main" id="{535FF23B-FC25-9481-4511-C440AB05F8EA}"/>
              </a:ext>
            </a:extLst>
          </p:cNvPr>
          <p:cNvSpPr/>
          <p:nvPr/>
        </p:nvSpPr>
        <p:spPr>
          <a:xfrm>
            <a:off x="4414502" y="4762691"/>
            <a:ext cx="24238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E6F59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Проект по производству крыльчатки насосной системы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2E6F59"/>
              </a:solidFill>
              <a:effectLst/>
              <a:uLnTx/>
              <a:uFillTx/>
              <a:latin typeface="Akrobat" panose="000006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51" name="Group 331">
            <a:extLst>
              <a:ext uri="{FF2B5EF4-FFF2-40B4-BE49-F238E27FC236}">
                <a16:creationId xmlns:a16="http://schemas.microsoft.com/office/drawing/2014/main" id="{B9F8E112-CA60-721E-F6AC-68C52812167D}"/>
              </a:ext>
            </a:extLst>
          </p:cNvPr>
          <p:cNvGrpSpPr/>
          <p:nvPr/>
        </p:nvGrpSpPr>
        <p:grpSpPr>
          <a:xfrm>
            <a:off x="5341929" y="4040676"/>
            <a:ext cx="691439" cy="621547"/>
            <a:chOff x="2732083" y="3999046"/>
            <a:chExt cx="786655" cy="767712"/>
          </a:xfrm>
          <a:solidFill>
            <a:srgbClr val="2E6F59"/>
          </a:solidFill>
        </p:grpSpPr>
        <p:sp>
          <p:nvSpPr>
            <p:cNvPr id="1052" name="Freeform 138">
              <a:extLst>
                <a:ext uri="{FF2B5EF4-FFF2-40B4-BE49-F238E27FC236}">
                  <a16:creationId xmlns:a16="http://schemas.microsoft.com/office/drawing/2014/main" id="{567BD557-54F1-18E7-EFBD-754D1007EF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2083" y="4251459"/>
              <a:ext cx="513669" cy="515299"/>
            </a:xfrm>
            <a:custGeom>
              <a:avLst/>
              <a:gdLst/>
              <a:ahLst/>
              <a:cxnLst>
                <a:cxn ang="0">
                  <a:pos x="287" y="197"/>
                </a:cxn>
                <a:cxn ang="0">
                  <a:pos x="324" y="197"/>
                </a:cxn>
                <a:cxn ang="0">
                  <a:pos x="327" y="164"/>
                </a:cxn>
                <a:cxn ang="0">
                  <a:pos x="324" y="130"/>
                </a:cxn>
                <a:cxn ang="0">
                  <a:pos x="287" y="130"/>
                </a:cxn>
                <a:cxn ang="0">
                  <a:pos x="275" y="100"/>
                </a:cxn>
                <a:cxn ang="0">
                  <a:pos x="301" y="74"/>
                </a:cxn>
                <a:cxn ang="0">
                  <a:pos x="253" y="27"/>
                </a:cxn>
                <a:cxn ang="0">
                  <a:pos x="229" y="51"/>
                </a:cxn>
                <a:cxn ang="0">
                  <a:pos x="197" y="36"/>
                </a:cxn>
                <a:cxn ang="0">
                  <a:pos x="197" y="4"/>
                </a:cxn>
                <a:cxn ang="0">
                  <a:pos x="164" y="0"/>
                </a:cxn>
                <a:cxn ang="0">
                  <a:pos x="130" y="4"/>
                </a:cxn>
                <a:cxn ang="0">
                  <a:pos x="130" y="33"/>
                </a:cxn>
                <a:cxn ang="0">
                  <a:pos x="93" y="46"/>
                </a:cxn>
                <a:cxn ang="0">
                  <a:pos x="74" y="27"/>
                </a:cxn>
                <a:cxn ang="0">
                  <a:pos x="26" y="74"/>
                </a:cxn>
                <a:cxn ang="0">
                  <a:pos x="44" y="92"/>
                </a:cxn>
                <a:cxn ang="0">
                  <a:pos x="28" y="130"/>
                </a:cxn>
                <a:cxn ang="0">
                  <a:pos x="3" y="130"/>
                </a:cxn>
                <a:cxn ang="0">
                  <a:pos x="0" y="164"/>
                </a:cxn>
                <a:cxn ang="0">
                  <a:pos x="3" y="197"/>
                </a:cxn>
                <a:cxn ang="0">
                  <a:pos x="28" y="197"/>
                </a:cxn>
                <a:cxn ang="0">
                  <a:pos x="44" y="236"/>
                </a:cxn>
                <a:cxn ang="0">
                  <a:pos x="26" y="254"/>
                </a:cxn>
                <a:cxn ang="0">
                  <a:pos x="74" y="301"/>
                </a:cxn>
                <a:cxn ang="0">
                  <a:pos x="93" y="282"/>
                </a:cxn>
                <a:cxn ang="0">
                  <a:pos x="130" y="295"/>
                </a:cxn>
                <a:cxn ang="0">
                  <a:pos x="130" y="324"/>
                </a:cxn>
                <a:cxn ang="0">
                  <a:pos x="164" y="328"/>
                </a:cxn>
                <a:cxn ang="0">
                  <a:pos x="197" y="324"/>
                </a:cxn>
                <a:cxn ang="0">
                  <a:pos x="197" y="292"/>
                </a:cxn>
                <a:cxn ang="0">
                  <a:pos x="229" y="277"/>
                </a:cxn>
                <a:cxn ang="0">
                  <a:pos x="253" y="301"/>
                </a:cxn>
                <a:cxn ang="0">
                  <a:pos x="301" y="254"/>
                </a:cxn>
                <a:cxn ang="0">
                  <a:pos x="275" y="228"/>
                </a:cxn>
                <a:cxn ang="0">
                  <a:pos x="287" y="197"/>
                </a:cxn>
                <a:cxn ang="0">
                  <a:pos x="164" y="223"/>
                </a:cxn>
                <a:cxn ang="0">
                  <a:pos x="105" y="164"/>
                </a:cxn>
                <a:cxn ang="0">
                  <a:pos x="164" y="105"/>
                </a:cxn>
                <a:cxn ang="0">
                  <a:pos x="222" y="164"/>
                </a:cxn>
                <a:cxn ang="0">
                  <a:pos x="164" y="223"/>
                </a:cxn>
              </a:cxnLst>
              <a:rect l="0" t="0" r="r" b="b"/>
              <a:pathLst>
                <a:path w="327" h="328">
                  <a:moveTo>
                    <a:pt x="287" y="197"/>
                  </a:moveTo>
                  <a:cubicBezTo>
                    <a:pt x="324" y="197"/>
                    <a:pt x="324" y="197"/>
                    <a:pt x="324" y="197"/>
                  </a:cubicBezTo>
                  <a:cubicBezTo>
                    <a:pt x="326" y="187"/>
                    <a:pt x="327" y="175"/>
                    <a:pt x="327" y="164"/>
                  </a:cubicBezTo>
                  <a:cubicBezTo>
                    <a:pt x="327" y="152"/>
                    <a:pt x="326" y="141"/>
                    <a:pt x="324" y="13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84" y="120"/>
                    <a:pt x="280" y="109"/>
                    <a:pt x="275" y="100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288" y="55"/>
                    <a:pt x="272" y="39"/>
                    <a:pt x="253" y="27"/>
                  </a:cubicBezTo>
                  <a:cubicBezTo>
                    <a:pt x="229" y="51"/>
                    <a:pt x="229" y="51"/>
                    <a:pt x="229" y="51"/>
                  </a:cubicBezTo>
                  <a:cubicBezTo>
                    <a:pt x="219" y="45"/>
                    <a:pt x="208" y="40"/>
                    <a:pt x="197" y="36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86" y="1"/>
                    <a:pt x="175" y="0"/>
                    <a:pt x="164" y="0"/>
                  </a:cubicBezTo>
                  <a:cubicBezTo>
                    <a:pt x="152" y="0"/>
                    <a:pt x="141" y="1"/>
                    <a:pt x="130" y="4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17" y="35"/>
                    <a:pt x="105" y="40"/>
                    <a:pt x="93" y="4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55" y="39"/>
                    <a:pt x="39" y="55"/>
                    <a:pt x="26" y="74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7" y="104"/>
                    <a:pt x="31" y="117"/>
                    <a:pt x="28" y="130"/>
                  </a:cubicBezTo>
                  <a:cubicBezTo>
                    <a:pt x="3" y="130"/>
                    <a:pt x="3" y="130"/>
                    <a:pt x="3" y="130"/>
                  </a:cubicBezTo>
                  <a:cubicBezTo>
                    <a:pt x="1" y="141"/>
                    <a:pt x="0" y="152"/>
                    <a:pt x="0" y="164"/>
                  </a:cubicBezTo>
                  <a:cubicBezTo>
                    <a:pt x="0" y="175"/>
                    <a:pt x="1" y="187"/>
                    <a:pt x="3" y="197"/>
                  </a:cubicBezTo>
                  <a:cubicBezTo>
                    <a:pt x="28" y="197"/>
                    <a:pt x="28" y="197"/>
                    <a:pt x="28" y="197"/>
                  </a:cubicBezTo>
                  <a:cubicBezTo>
                    <a:pt x="31" y="211"/>
                    <a:pt x="37" y="224"/>
                    <a:pt x="44" y="236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39" y="273"/>
                    <a:pt x="55" y="289"/>
                    <a:pt x="74" y="301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105" y="288"/>
                    <a:pt x="117" y="293"/>
                    <a:pt x="130" y="295"/>
                  </a:cubicBezTo>
                  <a:cubicBezTo>
                    <a:pt x="130" y="324"/>
                    <a:pt x="130" y="324"/>
                    <a:pt x="130" y="324"/>
                  </a:cubicBezTo>
                  <a:cubicBezTo>
                    <a:pt x="141" y="327"/>
                    <a:pt x="152" y="328"/>
                    <a:pt x="164" y="328"/>
                  </a:cubicBezTo>
                  <a:cubicBezTo>
                    <a:pt x="175" y="328"/>
                    <a:pt x="186" y="327"/>
                    <a:pt x="197" y="324"/>
                  </a:cubicBezTo>
                  <a:cubicBezTo>
                    <a:pt x="197" y="292"/>
                    <a:pt x="197" y="292"/>
                    <a:pt x="197" y="292"/>
                  </a:cubicBezTo>
                  <a:cubicBezTo>
                    <a:pt x="208" y="288"/>
                    <a:pt x="219" y="283"/>
                    <a:pt x="229" y="277"/>
                  </a:cubicBezTo>
                  <a:cubicBezTo>
                    <a:pt x="253" y="301"/>
                    <a:pt x="253" y="301"/>
                    <a:pt x="253" y="301"/>
                  </a:cubicBezTo>
                  <a:cubicBezTo>
                    <a:pt x="272" y="289"/>
                    <a:pt x="288" y="273"/>
                    <a:pt x="301" y="254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80" y="219"/>
                    <a:pt x="284" y="208"/>
                    <a:pt x="287" y="197"/>
                  </a:cubicBezTo>
                  <a:close/>
                  <a:moveTo>
                    <a:pt x="164" y="223"/>
                  </a:moveTo>
                  <a:cubicBezTo>
                    <a:pt x="131" y="223"/>
                    <a:pt x="105" y="196"/>
                    <a:pt x="105" y="164"/>
                  </a:cubicBezTo>
                  <a:cubicBezTo>
                    <a:pt x="105" y="132"/>
                    <a:pt x="131" y="105"/>
                    <a:pt x="164" y="105"/>
                  </a:cubicBezTo>
                  <a:cubicBezTo>
                    <a:pt x="196" y="105"/>
                    <a:pt x="222" y="132"/>
                    <a:pt x="222" y="164"/>
                  </a:cubicBezTo>
                  <a:cubicBezTo>
                    <a:pt x="222" y="196"/>
                    <a:pt x="196" y="223"/>
                    <a:pt x="164" y="2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Freeform 139">
              <a:extLst>
                <a:ext uri="{FF2B5EF4-FFF2-40B4-BE49-F238E27FC236}">
                  <a16:creationId xmlns:a16="http://schemas.microsoft.com/office/drawing/2014/main" id="{917637CA-F399-5AA1-FC85-78BCDA985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7371" y="3999046"/>
              <a:ext cx="391367" cy="391368"/>
            </a:xfrm>
            <a:custGeom>
              <a:avLst/>
              <a:gdLst/>
              <a:ahLst/>
              <a:cxnLst>
                <a:cxn ang="0">
                  <a:pos x="218" y="150"/>
                </a:cxn>
                <a:cxn ang="0">
                  <a:pos x="246" y="150"/>
                </a:cxn>
                <a:cxn ang="0">
                  <a:pos x="249" y="124"/>
                </a:cxn>
                <a:cxn ang="0">
                  <a:pos x="246" y="99"/>
                </a:cxn>
                <a:cxn ang="0">
                  <a:pos x="218" y="99"/>
                </a:cxn>
                <a:cxn ang="0">
                  <a:pos x="209" y="76"/>
                </a:cxn>
                <a:cxn ang="0">
                  <a:pos x="228" y="56"/>
                </a:cxn>
                <a:cxn ang="0">
                  <a:pos x="192" y="20"/>
                </a:cxn>
                <a:cxn ang="0">
                  <a:pos x="174" y="39"/>
                </a:cxn>
                <a:cxn ang="0">
                  <a:pos x="150" y="27"/>
                </a:cxn>
                <a:cxn ang="0">
                  <a:pos x="150" y="3"/>
                </a:cxn>
                <a:cxn ang="0">
                  <a:pos x="124" y="0"/>
                </a:cxn>
                <a:cxn ang="0">
                  <a:pos x="99" y="3"/>
                </a:cxn>
                <a:cxn ang="0">
                  <a:pos x="99" y="25"/>
                </a:cxn>
                <a:cxn ang="0">
                  <a:pos x="71" y="35"/>
                </a:cxn>
                <a:cxn ang="0">
                  <a:pos x="56" y="20"/>
                </a:cxn>
                <a:cxn ang="0">
                  <a:pos x="20" y="56"/>
                </a:cxn>
                <a:cxn ang="0">
                  <a:pos x="34" y="70"/>
                </a:cxn>
                <a:cxn ang="0">
                  <a:pos x="21" y="99"/>
                </a:cxn>
                <a:cxn ang="0">
                  <a:pos x="3" y="99"/>
                </a:cxn>
                <a:cxn ang="0">
                  <a:pos x="0" y="124"/>
                </a:cxn>
                <a:cxn ang="0">
                  <a:pos x="3" y="150"/>
                </a:cxn>
                <a:cxn ang="0">
                  <a:pos x="21" y="150"/>
                </a:cxn>
                <a:cxn ang="0">
                  <a:pos x="34" y="179"/>
                </a:cxn>
                <a:cxn ang="0">
                  <a:pos x="20" y="192"/>
                </a:cxn>
                <a:cxn ang="0">
                  <a:pos x="56" y="228"/>
                </a:cxn>
                <a:cxn ang="0">
                  <a:pos x="71" y="214"/>
                </a:cxn>
                <a:cxn ang="0">
                  <a:pos x="99" y="224"/>
                </a:cxn>
                <a:cxn ang="0">
                  <a:pos x="99" y="246"/>
                </a:cxn>
                <a:cxn ang="0">
                  <a:pos x="124" y="249"/>
                </a:cxn>
                <a:cxn ang="0">
                  <a:pos x="150" y="246"/>
                </a:cxn>
                <a:cxn ang="0">
                  <a:pos x="150" y="222"/>
                </a:cxn>
                <a:cxn ang="0">
                  <a:pos x="174" y="210"/>
                </a:cxn>
                <a:cxn ang="0">
                  <a:pos x="192" y="228"/>
                </a:cxn>
                <a:cxn ang="0">
                  <a:pos x="228" y="192"/>
                </a:cxn>
                <a:cxn ang="0">
                  <a:pos x="209" y="173"/>
                </a:cxn>
                <a:cxn ang="0">
                  <a:pos x="218" y="150"/>
                </a:cxn>
                <a:cxn ang="0">
                  <a:pos x="124" y="169"/>
                </a:cxn>
                <a:cxn ang="0">
                  <a:pos x="80" y="124"/>
                </a:cxn>
                <a:cxn ang="0">
                  <a:pos x="124" y="80"/>
                </a:cxn>
                <a:cxn ang="0">
                  <a:pos x="169" y="124"/>
                </a:cxn>
                <a:cxn ang="0">
                  <a:pos x="124" y="169"/>
                </a:cxn>
              </a:cxnLst>
              <a:rect l="0" t="0" r="r" b="b"/>
              <a:pathLst>
                <a:path w="249" h="249">
                  <a:moveTo>
                    <a:pt x="218" y="150"/>
                  </a:moveTo>
                  <a:cubicBezTo>
                    <a:pt x="246" y="150"/>
                    <a:pt x="246" y="150"/>
                    <a:pt x="246" y="150"/>
                  </a:cubicBezTo>
                  <a:cubicBezTo>
                    <a:pt x="248" y="142"/>
                    <a:pt x="249" y="133"/>
                    <a:pt x="249" y="124"/>
                  </a:cubicBezTo>
                  <a:cubicBezTo>
                    <a:pt x="249" y="116"/>
                    <a:pt x="248" y="107"/>
                    <a:pt x="246" y="99"/>
                  </a:cubicBezTo>
                  <a:cubicBezTo>
                    <a:pt x="218" y="99"/>
                    <a:pt x="218" y="99"/>
                    <a:pt x="218" y="99"/>
                  </a:cubicBezTo>
                  <a:cubicBezTo>
                    <a:pt x="216" y="91"/>
                    <a:pt x="213" y="83"/>
                    <a:pt x="209" y="7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19" y="42"/>
                    <a:pt x="207" y="30"/>
                    <a:pt x="192" y="20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67" y="34"/>
                    <a:pt x="158" y="30"/>
                    <a:pt x="150" y="27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42" y="1"/>
                    <a:pt x="133" y="0"/>
                    <a:pt x="124" y="0"/>
                  </a:cubicBezTo>
                  <a:cubicBezTo>
                    <a:pt x="116" y="0"/>
                    <a:pt x="107" y="1"/>
                    <a:pt x="99" y="3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89" y="27"/>
                    <a:pt x="80" y="30"/>
                    <a:pt x="71" y="3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42" y="30"/>
                    <a:pt x="30" y="42"/>
                    <a:pt x="20" y="56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8" y="79"/>
                    <a:pt x="24" y="89"/>
                    <a:pt x="21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1" y="107"/>
                    <a:pt x="0" y="116"/>
                    <a:pt x="0" y="124"/>
                  </a:cubicBezTo>
                  <a:cubicBezTo>
                    <a:pt x="0" y="133"/>
                    <a:pt x="1" y="142"/>
                    <a:pt x="3" y="150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4" y="160"/>
                    <a:pt x="28" y="170"/>
                    <a:pt x="34" y="179"/>
                  </a:cubicBezTo>
                  <a:cubicBezTo>
                    <a:pt x="20" y="192"/>
                    <a:pt x="20" y="192"/>
                    <a:pt x="20" y="192"/>
                  </a:cubicBezTo>
                  <a:cubicBezTo>
                    <a:pt x="30" y="207"/>
                    <a:pt x="42" y="219"/>
                    <a:pt x="56" y="228"/>
                  </a:cubicBezTo>
                  <a:cubicBezTo>
                    <a:pt x="71" y="214"/>
                    <a:pt x="71" y="214"/>
                    <a:pt x="71" y="214"/>
                  </a:cubicBezTo>
                  <a:cubicBezTo>
                    <a:pt x="80" y="218"/>
                    <a:pt x="89" y="222"/>
                    <a:pt x="99" y="224"/>
                  </a:cubicBezTo>
                  <a:cubicBezTo>
                    <a:pt x="99" y="246"/>
                    <a:pt x="99" y="246"/>
                    <a:pt x="99" y="246"/>
                  </a:cubicBezTo>
                  <a:cubicBezTo>
                    <a:pt x="107" y="248"/>
                    <a:pt x="116" y="249"/>
                    <a:pt x="124" y="249"/>
                  </a:cubicBezTo>
                  <a:cubicBezTo>
                    <a:pt x="133" y="249"/>
                    <a:pt x="142" y="248"/>
                    <a:pt x="150" y="246"/>
                  </a:cubicBezTo>
                  <a:cubicBezTo>
                    <a:pt x="150" y="222"/>
                    <a:pt x="150" y="222"/>
                    <a:pt x="150" y="222"/>
                  </a:cubicBezTo>
                  <a:cubicBezTo>
                    <a:pt x="158" y="219"/>
                    <a:pt x="167" y="215"/>
                    <a:pt x="174" y="210"/>
                  </a:cubicBezTo>
                  <a:cubicBezTo>
                    <a:pt x="192" y="228"/>
                    <a:pt x="192" y="228"/>
                    <a:pt x="192" y="228"/>
                  </a:cubicBezTo>
                  <a:cubicBezTo>
                    <a:pt x="207" y="219"/>
                    <a:pt x="219" y="207"/>
                    <a:pt x="228" y="192"/>
                  </a:cubicBezTo>
                  <a:cubicBezTo>
                    <a:pt x="209" y="173"/>
                    <a:pt x="209" y="173"/>
                    <a:pt x="209" y="173"/>
                  </a:cubicBezTo>
                  <a:cubicBezTo>
                    <a:pt x="213" y="166"/>
                    <a:pt x="216" y="158"/>
                    <a:pt x="218" y="150"/>
                  </a:cubicBezTo>
                  <a:close/>
                  <a:moveTo>
                    <a:pt x="124" y="169"/>
                  </a:moveTo>
                  <a:cubicBezTo>
                    <a:pt x="100" y="169"/>
                    <a:pt x="80" y="149"/>
                    <a:pt x="80" y="124"/>
                  </a:cubicBezTo>
                  <a:cubicBezTo>
                    <a:pt x="80" y="100"/>
                    <a:pt x="100" y="80"/>
                    <a:pt x="124" y="80"/>
                  </a:cubicBezTo>
                  <a:cubicBezTo>
                    <a:pt x="149" y="80"/>
                    <a:pt x="169" y="100"/>
                    <a:pt x="169" y="124"/>
                  </a:cubicBezTo>
                  <a:cubicBezTo>
                    <a:pt x="169" y="149"/>
                    <a:pt x="149" y="169"/>
                    <a:pt x="124" y="16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Freeform 140">
              <a:extLst>
                <a:ext uri="{FF2B5EF4-FFF2-40B4-BE49-F238E27FC236}">
                  <a16:creationId xmlns:a16="http://schemas.microsoft.com/office/drawing/2014/main" id="{29D2BE85-EE2E-1329-4C36-1C50408F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2896" y="4002220"/>
              <a:ext cx="246235" cy="246234"/>
            </a:xfrm>
            <a:custGeom>
              <a:avLst/>
              <a:gdLst/>
              <a:ahLst/>
              <a:cxnLst>
                <a:cxn ang="0">
                  <a:pos x="138" y="95"/>
                </a:cxn>
                <a:cxn ang="0">
                  <a:pos x="156" y="95"/>
                </a:cxn>
                <a:cxn ang="0">
                  <a:pos x="157" y="79"/>
                </a:cxn>
                <a:cxn ang="0">
                  <a:pos x="156" y="63"/>
                </a:cxn>
                <a:cxn ang="0">
                  <a:pos x="138" y="63"/>
                </a:cxn>
                <a:cxn ang="0">
                  <a:pos x="132" y="48"/>
                </a:cxn>
                <a:cxn ang="0">
                  <a:pos x="145" y="36"/>
                </a:cxn>
                <a:cxn ang="0">
                  <a:pos x="122" y="13"/>
                </a:cxn>
                <a:cxn ang="0">
                  <a:pos x="110" y="25"/>
                </a:cxn>
                <a:cxn ang="0">
                  <a:pos x="95" y="17"/>
                </a:cxn>
                <a:cxn ang="0">
                  <a:pos x="95" y="2"/>
                </a:cxn>
                <a:cxn ang="0">
                  <a:pos x="79" y="0"/>
                </a:cxn>
                <a:cxn ang="0">
                  <a:pos x="63" y="2"/>
                </a:cxn>
                <a:cxn ang="0">
                  <a:pos x="63" y="16"/>
                </a:cxn>
                <a:cxn ang="0">
                  <a:pos x="45" y="22"/>
                </a:cxn>
                <a:cxn ang="0">
                  <a:pos x="36" y="13"/>
                </a:cxn>
                <a:cxn ang="0">
                  <a:pos x="13" y="36"/>
                </a:cxn>
                <a:cxn ang="0">
                  <a:pos x="21" y="44"/>
                </a:cxn>
                <a:cxn ang="0">
                  <a:pos x="13" y="63"/>
                </a:cxn>
                <a:cxn ang="0">
                  <a:pos x="2" y="63"/>
                </a:cxn>
                <a:cxn ang="0">
                  <a:pos x="0" y="79"/>
                </a:cxn>
                <a:cxn ang="0">
                  <a:pos x="2" y="95"/>
                </a:cxn>
                <a:cxn ang="0">
                  <a:pos x="13" y="95"/>
                </a:cxn>
                <a:cxn ang="0">
                  <a:pos x="21" y="113"/>
                </a:cxn>
                <a:cxn ang="0">
                  <a:pos x="13" y="122"/>
                </a:cxn>
                <a:cxn ang="0">
                  <a:pos x="36" y="145"/>
                </a:cxn>
                <a:cxn ang="0">
                  <a:pos x="45" y="135"/>
                </a:cxn>
                <a:cxn ang="0">
                  <a:pos x="63" y="142"/>
                </a:cxn>
                <a:cxn ang="0">
                  <a:pos x="63" y="156"/>
                </a:cxn>
                <a:cxn ang="0">
                  <a:pos x="79" y="157"/>
                </a:cxn>
                <a:cxn ang="0">
                  <a:pos x="95" y="156"/>
                </a:cxn>
                <a:cxn ang="0">
                  <a:pos x="95" y="140"/>
                </a:cxn>
                <a:cxn ang="0">
                  <a:pos x="110" y="133"/>
                </a:cxn>
                <a:cxn ang="0">
                  <a:pos x="122" y="145"/>
                </a:cxn>
                <a:cxn ang="0">
                  <a:pos x="145" y="122"/>
                </a:cxn>
                <a:cxn ang="0">
                  <a:pos x="132" y="110"/>
                </a:cxn>
                <a:cxn ang="0">
                  <a:pos x="138" y="95"/>
                </a:cxn>
                <a:cxn ang="0">
                  <a:pos x="79" y="107"/>
                </a:cxn>
                <a:cxn ang="0">
                  <a:pos x="51" y="79"/>
                </a:cxn>
                <a:cxn ang="0">
                  <a:pos x="79" y="51"/>
                </a:cxn>
                <a:cxn ang="0">
                  <a:pos x="107" y="79"/>
                </a:cxn>
                <a:cxn ang="0">
                  <a:pos x="79" y="107"/>
                </a:cxn>
              </a:cxnLst>
              <a:rect l="0" t="0" r="r" b="b"/>
              <a:pathLst>
                <a:path w="157" h="157">
                  <a:moveTo>
                    <a:pt x="138" y="95"/>
                  </a:moveTo>
                  <a:cubicBezTo>
                    <a:pt x="156" y="95"/>
                    <a:pt x="156" y="95"/>
                    <a:pt x="156" y="95"/>
                  </a:cubicBezTo>
                  <a:cubicBezTo>
                    <a:pt x="157" y="90"/>
                    <a:pt x="157" y="84"/>
                    <a:pt x="157" y="79"/>
                  </a:cubicBezTo>
                  <a:cubicBezTo>
                    <a:pt x="157" y="73"/>
                    <a:pt x="157" y="68"/>
                    <a:pt x="156" y="6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7" y="58"/>
                    <a:pt x="135" y="53"/>
                    <a:pt x="132" y="48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39" y="27"/>
                    <a:pt x="131" y="19"/>
                    <a:pt x="122" y="13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5" y="22"/>
                    <a:pt x="100" y="19"/>
                    <a:pt x="95" y="17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0" y="1"/>
                    <a:pt x="84" y="0"/>
                    <a:pt x="79" y="0"/>
                  </a:cubicBezTo>
                  <a:cubicBezTo>
                    <a:pt x="73" y="0"/>
                    <a:pt x="68" y="1"/>
                    <a:pt x="63" y="2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56" y="17"/>
                    <a:pt x="50" y="19"/>
                    <a:pt x="45" y="2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7" y="19"/>
                    <a:pt x="19" y="27"/>
                    <a:pt x="13" y="36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8" y="50"/>
                    <a:pt x="15" y="56"/>
                    <a:pt x="13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8"/>
                    <a:pt x="0" y="73"/>
                    <a:pt x="0" y="79"/>
                  </a:cubicBezTo>
                  <a:cubicBezTo>
                    <a:pt x="0" y="84"/>
                    <a:pt x="1" y="90"/>
                    <a:pt x="2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5" y="101"/>
                    <a:pt x="18" y="108"/>
                    <a:pt x="21" y="113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9" y="131"/>
                    <a:pt x="27" y="139"/>
                    <a:pt x="36" y="14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0" y="138"/>
                    <a:pt x="56" y="141"/>
                    <a:pt x="63" y="142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8" y="157"/>
                    <a:pt x="73" y="157"/>
                    <a:pt x="79" y="157"/>
                  </a:cubicBezTo>
                  <a:cubicBezTo>
                    <a:pt x="84" y="157"/>
                    <a:pt x="90" y="157"/>
                    <a:pt x="95" y="156"/>
                  </a:cubicBezTo>
                  <a:cubicBezTo>
                    <a:pt x="95" y="140"/>
                    <a:pt x="95" y="140"/>
                    <a:pt x="95" y="140"/>
                  </a:cubicBezTo>
                  <a:cubicBezTo>
                    <a:pt x="100" y="139"/>
                    <a:pt x="105" y="136"/>
                    <a:pt x="110" y="133"/>
                  </a:cubicBezTo>
                  <a:cubicBezTo>
                    <a:pt x="122" y="145"/>
                    <a:pt x="122" y="145"/>
                    <a:pt x="122" y="145"/>
                  </a:cubicBezTo>
                  <a:cubicBezTo>
                    <a:pt x="131" y="139"/>
                    <a:pt x="139" y="131"/>
                    <a:pt x="145" y="122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5" y="105"/>
                    <a:pt x="137" y="100"/>
                    <a:pt x="138" y="95"/>
                  </a:cubicBezTo>
                  <a:close/>
                  <a:moveTo>
                    <a:pt x="79" y="107"/>
                  </a:moveTo>
                  <a:cubicBezTo>
                    <a:pt x="63" y="107"/>
                    <a:pt x="51" y="94"/>
                    <a:pt x="51" y="79"/>
                  </a:cubicBezTo>
                  <a:cubicBezTo>
                    <a:pt x="51" y="63"/>
                    <a:pt x="63" y="51"/>
                    <a:pt x="79" y="51"/>
                  </a:cubicBezTo>
                  <a:cubicBezTo>
                    <a:pt x="94" y="51"/>
                    <a:pt x="107" y="63"/>
                    <a:pt x="107" y="79"/>
                  </a:cubicBezTo>
                  <a:cubicBezTo>
                    <a:pt x="107" y="94"/>
                    <a:pt x="94" y="107"/>
                    <a:pt x="79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Freeform 141">
              <a:extLst>
                <a:ext uri="{FF2B5EF4-FFF2-40B4-BE49-F238E27FC236}">
                  <a16:creationId xmlns:a16="http://schemas.microsoft.com/office/drawing/2014/main" id="{7DDF561F-F83A-14B0-200E-62DD83A18A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6437" y="4383213"/>
              <a:ext cx="246235" cy="247865"/>
            </a:xfrm>
            <a:custGeom>
              <a:avLst/>
              <a:gdLst/>
              <a:ahLst/>
              <a:cxnLst>
                <a:cxn ang="0">
                  <a:pos x="138" y="95"/>
                </a:cxn>
                <a:cxn ang="0">
                  <a:pos x="155" y="95"/>
                </a:cxn>
                <a:cxn ang="0">
                  <a:pos x="157" y="79"/>
                </a:cxn>
                <a:cxn ang="0">
                  <a:pos x="155" y="63"/>
                </a:cxn>
                <a:cxn ang="0">
                  <a:pos x="138" y="63"/>
                </a:cxn>
                <a:cxn ang="0">
                  <a:pos x="132" y="48"/>
                </a:cxn>
                <a:cxn ang="0">
                  <a:pos x="144" y="36"/>
                </a:cxn>
                <a:cxn ang="0">
                  <a:pos x="121" y="13"/>
                </a:cxn>
                <a:cxn ang="0">
                  <a:pos x="110" y="25"/>
                </a:cxn>
                <a:cxn ang="0">
                  <a:pos x="94" y="18"/>
                </a:cxn>
                <a:cxn ang="0">
                  <a:pos x="94" y="2"/>
                </a:cxn>
                <a:cxn ang="0">
                  <a:pos x="78" y="0"/>
                </a:cxn>
                <a:cxn ang="0">
                  <a:pos x="62" y="2"/>
                </a:cxn>
                <a:cxn ang="0">
                  <a:pos x="62" y="16"/>
                </a:cxn>
                <a:cxn ang="0">
                  <a:pos x="45" y="22"/>
                </a:cxn>
                <a:cxn ang="0">
                  <a:pos x="35" y="13"/>
                </a:cxn>
                <a:cxn ang="0">
                  <a:pos x="12" y="36"/>
                </a:cxn>
                <a:cxn ang="0">
                  <a:pos x="21" y="44"/>
                </a:cxn>
                <a:cxn ang="0">
                  <a:pos x="13" y="63"/>
                </a:cxn>
                <a:cxn ang="0">
                  <a:pos x="1" y="63"/>
                </a:cxn>
                <a:cxn ang="0">
                  <a:pos x="0" y="79"/>
                </a:cxn>
                <a:cxn ang="0">
                  <a:pos x="1" y="95"/>
                </a:cxn>
                <a:cxn ang="0">
                  <a:pos x="13" y="95"/>
                </a:cxn>
                <a:cxn ang="0">
                  <a:pos x="21" y="113"/>
                </a:cxn>
                <a:cxn ang="0">
                  <a:pos x="12" y="122"/>
                </a:cxn>
                <a:cxn ang="0">
                  <a:pos x="35" y="145"/>
                </a:cxn>
                <a:cxn ang="0">
                  <a:pos x="45" y="136"/>
                </a:cxn>
                <a:cxn ang="0">
                  <a:pos x="62" y="142"/>
                </a:cxn>
                <a:cxn ang="0">
                  <a:pos x="62" y="156"/>
                </a:cxn>
                <a:cxn ang="0">
                  <a:pos x="78" y="158"/>
                </a:cxn>
                <a:cxn ang="0">
                  <a:pos x="94" y="156"/>
                </a:cxn>
                <a:cxn ang="0">
                  <a:pos x="94" y="140"/>
                </a:cxn>
                <a:cxn ang="0">
                  <a:pos x="110" y="133"/>
                </a:cxn>
                <a:cxn ang="0">
                  <a:pos x="121" y="145"/>
                </a:cxn>
                <a:cxn ang="0">
                  <a:pos x="144" y="122"/>
                </a:cxn>
                <a:cxn ang="0">
                  <a:pos x="132" y="110"/>
                </a:cxn>
                <a:cxn ang="0">
                  <a:pos x="138" y="95"/>
                </a:cxn>
                <a:cxn ang="0">
                  <a:pos x="78" y="107"/>
                </a:cxn>
                <a:cxn ang="0">
                  <a:pos x="50" y="79"/>
                </a:cxn>
                <a:cxn ang="0">
                  <a:pos x="78" y="51"/>
                </a:cxn>
                <a:cxn ang="0">
                  <a:pos x="106" y="79"/>
                </a:cxn>
                <a:cxn ang="0">
                  <a:pos x="78" y="107"/>
                </a:cxn>
              </a:cxnLst>
              <a:rect l="0" t="0" r="r" b="b"/>
              <a:pathLst>
                <a:path w="157" h="158">
                  <a:moveTo>
                    <a:pt x="138" y="95"/>
                  </a:moveTo>
                  <a:cubicBezTo>
                    <a:pt x="155" y="95"/>
                    <a:pt x="155" y="95"/>
                    <a:pt x="155" y="95"/>
                  </a:cubicBezTo>
                  <a:cubicBezTo>
                    <a:pt x="156" y="90"/>
                    <a:pt x="157" y="84"/>
                    <a:pt x="157" y="79"/>
                  </a:cubicBezTo>
                  <a:cubicBezTo>
                    <a:pt x="157" y="73"/>
                    <a:pt x="156" y="68"/>
                    <a:pt x="155" y="6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6" y="58"/>
                    <a:pt x="134" y="53"/>
                    <a:pt x="132" y="48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38" y="27"/>
                    <a:pt x="130" y="19"/>
                    <a:pt x="121" y="13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5" y="22"/>
                    <a:pt x="100" y="19"/>
                    <a:pt x="94" y="18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89" y="1"/>
                    <a:pt x="84" y="0"/>
                    <a:pt x="78" y="0"/>
                  </a:cubicBezTo>
                  <a:cubicBezTo>
                    <a:pt x="73" y="0"/>
                    <a:pt x="67" y="1"/>
                    <a:pt x="62" y="2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56" y="17"/>
                    <a:pt x="50" y="19"/>
                    <a:pt x="45" y="2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26" y="19"/>
                    <a:pt x="18" y="27"/>
                    <a:pt x="12" y="36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7" y="50"/>
                    <a:pt x="15" y="56"/>
                    <a:pt x="13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8"/>
                    <a:pt x="0" y="73"/>
                    <a:pt x="0" y="79"/>
                  </a:cubicBezTo>
                  <a:cubicBezTo>
                    <a:pt x="0" y="84"/>
                    <a:pt x="0" y="90"/>
                    <a:pt x="1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5" y="102"/>
                    <a:pt x="17" y="108"/>
                    <a:pt x="21" y="113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8" y="131"/>
                    <a:pt x="26" y="139"/>
                    <a:pt x="35" y="145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50" y="138"/>
                    <a:pt x="56" y="141"/>
                    <a:pt x="62" y="142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7" y="157"/>
                    <a:pt x="73" y="158"/>
                    <a:pt x="78" y="158"/>
                  </a:cubicBezTo>
                  <a:cubicBezTo>
                    <a:pt x="84" y="158"/>
                    <a:pt x="89" y="157"/>
                    <a:pt x="94" y="156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100" y="139"/>
                    <a:pt x="105" y="136"/>
                    <a:pt x="110" y="133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30" y="139"/>
                    <a:pt x="138" y="131"/>
                    <a:pt x="144" y="122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4" y="105"/>
                    <a:pt x="136" y="100"/>
                    <a:pt x="138" y="95"/>
                  </a:cubicBezTo>
                  <a:close/>
                  <a:moveTo>
                    <a:pt x="78" y="107"/>
                  </a:moveTo>
                  <a:cubicBezTo>
                    <a:pt x="63" y="107"/>
                    <a:pt x="50" y="95"/>
                    <a:pt x="50" y="79"/>
                  </a:cubicBezTo>
                  <a:cubicBezTo>
                    <a:pt x="50" y="63"/>
                    <a:pt x="63" y="51"/>
                    <a:pt x="78" y="51"/>
                  </a:cubicBezTo>
                  <a:cubicBezTo>
                    <a:pt x="94" y="51"/>
                    <a:pt x="106" y="63"/>
                    <a:pt x="106" y="79"/>
                  </a:cubicBezTo>
                  <a:cubicBezTo>
                    <a:pt x="106" y="95"/>
                    <a:pt x="94" y="107"/>
                    <a:pt x="78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8" name="Овал 1057">
            <a:extLst>
              <a:ext uri="{FF2B5EF4-FFF2-40B4-BE49-F238E27FC236}">
                <a16:creationId xmlns:a16="http://schemas.microsoft.com/office/drawing/2014/main" id="{F1A8B9AF-4A99-F0D0-5B52-BCB6036B4B59}"/>
              </a:ext>
            </a:extLst>
          </p:cNvPr>
          <p:cNvSpPr/>
          <p:nvPr/>
        </p:nvSpPr>
        <p:spPr>
          <a:xfrm>
            <a:off x="826301" y="2376539"/>
            <a:ext cx="951718" cy="9356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5" name="Freeform 5">
            <a:extLst>
              <a:ext uri="{FF2B5EF4-FFF2-40B4-BE49-F238E27FC236}">
                <a16:creationId xmlns:a16="http://schemas.microsoft.com/office/drawing/2014/main" id="{D289FFFC-A623-2F32-CA16-ECA560C343C4}"/>
              </a:ext>
            </a:extLst>
          </p:cNvPr>
          <p:cNvSpPr>
            <a:spLocks noEditPoints="1"/>
          </p:cNvSpPr>
          <p:nvPr/>
        </p:nvSpPr>
        <p:spPr bwMode="auto">
          <a:xfrm>
            <a:off x="1017157" y="2547160"/>
            <a:ext cx="570005" cy="594454"/>
          </a:xfrm>
          <a:custGeom>
            <a:avLst/>
            <a:gdLst>
              <a:gd name="T0" fmla="*/ 0 w 222"/>
              <a:gd name="T1" fmla="*/ 119 h 222"/>
              <a:gd name="T2" fmla="*/ 0 w 222"/>
              <a:gd name="T3" fmla="*/ 104 h 222"/>
              <a:gd name="T4" fmla="*/ 8 w 222"/>
              <a:gd name="T5" fmla="*/ 93 h 222"/>
              <a:gd name="T6" fmla="*/ 32 w 222"/>
              <a:gd name="T7" fmla="*/ 78 h 222"/>
              <a:gd name="T8" fmla="*/ 26 w 222"/>
              <a:gd name="T9" fmla="*/ 50 h 222"/>
              <a:gd name="T10" fmla="*/ 26 w 222"/>
              <a:gd name="T11" fmla="*/ 41 h 222"/>
              <a:gd name="T12" fmla="*/ 39 w 222"/>
              <a:gd name="T13" fmla="*/ 28 h 222"/>
              <a:gd name="T14" fmla="*/ 54 w 222"/>
              <a:gd name="T15" fmla="*/ 27 h 222"/>
              <a:gd name="T16" fmla="*/ 93 w 222"/>
              <a:gd name="T17" fmla="*/ 12 h 222"/>
              <a:gd name="T18" fmla="*/ 104 w 222"/>
              <a:gd name="T19" fmla="*/ 0 h 222"/>
              <a:gd name="T20" fmla="*/ 119 w 222"/>
              <a:gd name="T21" fmla="*/ 0 h 222"/>
              <a:gd name="T22" fmla="*/ 130 w 222"/>
              <a:gd name="T23" fmla="*/ 13 h 222"/>
              <a:gd name="T24" fmla="*/ 130 w 222"/>
              <a:gd name="T25" fmla="*/ 15 h 222"/>
              <a:gd name="T26" fmla="*/ 171 w 222"/>
              <a:gd name="T27" fmla="*/ 27 h 222"/>
              <a:gd name="T28" fmla="*/ 183 w 222"/>
              <a:gd name="T29" fmla="*/ 28 h 222"/>
              <a:gd name="T30" fmla="*/ 194 w 222"/>
              <a:gd name="T31" fmla="*/ 38 h 222"/>
              <a:gd name="T32" fmla="*/ 194 w 222"/>
              <a:gd name="T33" fmla="*/ 54 h 222"/>
              <a:gd name="T34" fmla="*/ 210 w 222"/>
              <a:gd name="T35" fmla="*/ 93 h 222"/>
              <a:gd name="T36" fmla="*/ 222 w 222"/>
              <a:gd name="T37" fmla="*/ 104 h 222"/>
              <a:gd name="T38" fmla="*/ 222 w 222"/>
              <a:gd name="T39" fmla="*/ 119 h 222"/>
              <a:gd name="T40" fmla="*/ 215 w 222"/>
              <a:gd name="T41" fmla="*/ 129 h 222"/>
              <a:gd name="T42" fmla="*/ 191 w 222"/>
              <a:gd name="T43" fmla="*/ 144 h 222"/>
              <a:gd name="T44" fmla="*/ 196 w 222"/>
              <a:gd name="T45" fmla="*/ 172 h 222"/>
              <a:gd name="T46" fmla="*/ 196 w 222"/>
              <a:gd name="T47" fmla="*/ 182 h 222"/>
              <a:gd name="T48" fmla="*/ 183 w 222"/>
              <a:gd name="T49" fmla="*/ 195 h 222"/>
              <a:gd name="T50" fmla="*/ 169 w 222"/>
              <a:gd name="T51" fmla="*/ 196 h 222"/>
              <a:gd name="T52" fmla="*/ 129 w 222"/>
              <a:gd name="T53" fmla="*/ 211 h 222"/>
              <a:gd name="T54" fmla="*/ 119 w 222"/>
              <a:gd name="T55" fmla="*/ 222 h 222"/>
              <a:gd name="T56" fmla="*/ 104 w 222"/>
              <a:gd name="T57" fmla="*/ 222 h 222"/>
              <a:gd name="T58" fmla="*/ 93 w 222"/>
              <a:gd name="T59" fmla="*/ 210 h 222"/>
              <a:gd name="T60" fmla="*/ 93 w 222"/>
              <a:gd name="T61" fmla="*/ 207 h 222"/>
              <a:gd name="T62" fmla="*/ 52 w 222"/>
              <a:gd name="T63" fmla="*/ 195 h 222"/>
              <a:gd name="T64" fmla="*/ 39 w 222"/>
              <a:gd name="T65" fmla="*/ 195 h 222"/>
              <a:gd name="T66" fmla="*/ 29 w 222"/>
              <a:gd name="T67" fmla="*/ 185 h 222"/>
              <a:gd name="T68" fmla="*/ 28 w 222"/>
              <a:gd name="T69" fmla="*/ 169 h 222"/>
              <a:gd name="T70" fmla="*/ 13 w 222"/>
              <a:gd name="T71" fmla="*/ 129 h 222"/>
              <a:gd name="T72" fmla="*/ 0 w 222"/>
              <a:gd name="T73" fmla="*/ 119 h 222"/>
              <a:gd name="T74" fmla="*/ 146 w 222"/>
              <a:gd name="T75" fmla="*/ 165 h 222"/>
              <a:gd name="T76" fmla="*/ 125 w 222"/>
              <a:gd name="T77" fmla="*/ 144 h 222"/>
              <a:gd name="T78" fmla="*/ 108 w 222"/>
              <a:gd name="T79" fmla="*/ 139 h 222"/>
              <a:gd name="T80" fmla="*/ 64 w 222"/>
              <a:gd name="T81" fmla="*/ 94 h 222"/>
              <a:gd name="T82" fmla="*/ 73 w 222"/>
              <a:gd name="T83" fmla="*/ 91 h 222"/>
              <a:gd name="T84" fmla="*/ 87 w 222"/>
              <a:gd name="T85" fmla="*/ 105 h 222"/>
              <a:gd name="T86" fmla="*/ 106 w 222"/>
              <a:gd name="T87" fmla="*/ 105 h 222"/>
              <a:gd name="T88" fmla="*/ 106 w 222"/>
              <a:gd name="T89" fmla="*/ 86 h 222"/>
              <a:gd name="T90" fmla="*/ 92 w 222"/>
              <a:gd name="T91" fmla="*/ 72 h 222"/>
              <a:gd name="T92" fmla="*/ 95 w 222"/>
              <a:gd name="T93" fmla="*/ 63 h 222"/>
              <a:gd name="T94" fmla="*/ 99 w 222"/>
              <a:gd name="T95" fmla="*/ 62 h 222"/>
              <a:gd name="T96" fmla="*/ 140 w 222"/>
              <a:gd name="T97" fmla="*/ 112 h 222"/>
              <a:gd name="T98" fmla="*/ 140 w 222"/>
              <a:gd name="T99" fmla="*/ 118 h 222"/>
              <a:gd name="T100" fmla="*/ 165 w 222"/>
              <a:gd name="T101" fmla="*/ 144 h 222"/>
              <a:gd name="T102" fmla="*/ 156 w 222"/>
              <a:gd name="T103" fmla="*/ 65 h 222"/>
              <a:gd name="T104" fmla="*/ 67 w 222"/>
              <a:gd name="T105" fmla="*/ 65 h 222"/>
              <a:gd name="T106" fmla="*/ 63 w 222"/>
              <a:gd name="T107" fmla="*/ 153 h 222"/>
              <a:gd name="T108" fmla="*/ 146 w 222"/>
              <a:gd name="T109" fmla="*/ 16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22">
                <a:moveTo>
                  <a:pt x="0" y="119"/>
                </a:moveTo>
                <a:cubicBezTo>
                  <a:pt x="0" y="114"/>
                  <a:pt x="0" y="109"/>
                  <a:pt x="0" y="104"/>
                </a:cubicBezTo>
                <a:cubicBezTo>
                  <a:pt x="2" y="100"/>
                  <a:pt x="1" y="93"/>
                  <a:pt x="8" y="93"/>
                </a:cubicBezTo>
                <a:cubicBezTo>
                  <a:pt x="19" y="93"/>
                  <a:pt x="28" y="88"/>
                  <a:pt x="32" y="78"/>
                </a:cubicBezTo>
                <a:cubicBezTo>
                  <a:pt x="36" y="68"/>
                  <a:pt x="34" y="59"/>
                  <a:pt x="26" y="50"/>
                </a:cubicBezTo>
                <a:cubicBezTo>
                  <a:pt x="23" y="47"/>
                  <a:pt x="23" y="44"/>
                  <a:pt x="26" y="41"/>
                </a:cubicBezTo>
                <a:cubicBezTo>
                  <a:pt x="31" y="36"/>
                  <a:pt x="35" y="32"/>
                  <a:pt x="39" y="28"/>
                </a:cubicBezTo>
                <a:cubicBezTo>
                  <a:pt x="44" y="23"/>
                  <a:pt x="48" y="23"/>
                  <a:pt x="54" y="27"/>
                </a:cubicBezTo>
                <a:cubicBezTo>
                  <a:pt x="69" y="40"/>
                  <a:pt x="90" y="32"/>
                  <a:pt x="93" y="12"/>
                </a:cubicBezTo>
                <a:cubicBezTo>
                  <a:pt x="95" y="6"/>
                  <a:pt x="96" y="1"/>
                  <a:pt x="104" y="0"/>
                </a:cubicBezTo>
                <a:cubicBezTo>
                  <a:pt x="109" y="0"/>
                  <a:pt x="114" y="0"/>
                  <a:pt x="119" y="0"/>
                </a:cubicBezTo>
                <a:cubicBezTo>
                  <a:pt x="126" y="1"/>
                  <a:pt x="131" y="5"/>
                  <a:pt x="130" y="13"/>
                </a:cubicBezTo>
                <a:cubicBezTo>
                  <a:pt x="129" y="14"/>
                  <a:pt x="130" y="14"/>
                  <a:pt x="130" y="15"/>
                </a:cubicBezTo>
                <a:cubicBezTo>
                  <a:pt x="135" y="33"/>
                  <a:pt x="156" y="40"/>
                  <a:pt x="171" y="27"/>
                </a:cubicBezTo>
                <a:cubicBezTo>
                  <a:pt x="176" y="23"/>
                  <a:pt x="179" y="23"/>
                  <a:pt x="183" y="28"/>
                </a:cubicBezTo>
                <a:cubicBezTo>
                  <a:pt x="187" y="31"/>
                  <a:pt x="190" y="34"/>
                  <a:pt x="194" y="38"/>
                </a:cubicBezTo>
                <a:cubicBezTo>
                  <a:pt x="201" y="46"/>
                  <a:pt x="201" y="46"/>
                  <a:pt x="194" y="54"/>
                </a:cubicBezTo>
                <a:cubicBezTo>
                  <a:pt x="183" y="69"/>
                  <a:pt x="192" y="91"/>
                  <a:pt x="210" y="93"/>
                </a:cubicBezTo>
                <a:cubicBezTo>
                  <a:pt x="217" y="94"/>
                  <a:pt x="221" y="96"/>
                  <a:pt x="222" y="104"/>
                </a:cubicBezTo>
                <a:cubicBezTo>
                  <a:pt x="222" y="109"/>
                  <a:pt x="222" y="114"/>
                  <a:pt x="222" y="119"/>
                </a:cubicBezTo>
                <a:cubicBezTo>
                  <a:pt x="220" y="123"/>
                  <a:pt x="222" y="129"/>
                  <a:pt x="215" y="129"/>
                </a:cubicBezTo>
                <a:cubicBezTo>
                  <a:pt x="204" y="129"/>
                  <a:pt x="195" y="134"/>
                  <a:pt x="191" y="144"/>
                </a:cubicBezTo>
                <a:cubicBezTo>
                  <a:pt x="186" y="155"/>
                  <a:pt x="189" y="164"/>
                  <a:pt x="196" y="172"/>
                </a:cubicBezTo>
                <a:cubicBezTo>
                  <a:pt x="200" y="175"/>
                  <a:pt x="199" y="179"/>
                  <a:pt x="196" y="182"/>
                </a:cubicBezTo>
                <a:cubicBezTo>
                  <a:pt x="192" y="187"/>
                  <a:pt x="187" y="191"/>
                  <a:pt x="183" y="195"/>
                </a:cubicBezTo>
                <a:cubicBezTo>
                  <a:pt x="179" y="200"/>
                  <a:pt x="175" y="200"/>
                  <a:pt x="169" y="196"/>
                </a:cubicBezTo>
                <a:cubicBezTo>
                  <a:pt x="154" y="183"/>
                  <a:pt x="132" y="191"/>
                  <a:pt x="129" y="211"/>
                </a:cubicBezTo>
                <a:cubicBezTo>
                  <a:pt x="128" y="217"/>
                  <a:pt x="126" y="221"/>
                  <a:pt x="119" y="222"/>
                </a:cubicBezTo>
                <a:cubicBezTo>
                  <a:pt x="114" y="222"/>
                  <a:pt x="109" y="222"/>
                  <a:pt x="104" y="222"/>
                </a:cubicBezTo>
                <a:cubicBezTo>
                  <a:pt x="96" y="221"/>
                  <a:pt x="92" y="218"/>
                  <a:pt x="93" y="210"/>
                </a:cubicBezTo>
                <a:cubicBezTo>
                  <a:pt x="93" y="209"/>
                  <a:pt x="93" y="208"/>
                  <a:pt x="93" y="207"/>
                </a:cubicBezTo>
                <a:cubicBezTo>
                  <a:pt x="87" y="189"/>
                  <a:pt x="67" y="183"/>
                  <a:pt x="52" y="195"/>
                </a:cubicBezTo>
                <a:cubicBezTo>
                  <a:pt x="47" y="199"/>
                  <a:pt x="43" y="200"/>
                  <a:pt x="39" y="195"/>
                </a:cubicBezTo>
                <a:cubicBezTo>
                  <a:pt x="36" y="192"/>
                  <a:pt x="32" y="188"/>
                  <a:pt x="29" y="185"/>
                </a:cubicBezTo>
                <a:cubicBezTo>
                  <a:pt x="22" y="177"/>
                  <a:pt x="22" y="177"/>
                  <a:pt x="28" y="169"/>
                </a:cubicBezTo>
                <a:cubicBezTo>
                  <a:pt x="39" y="153"/>
                  <a:pt x="31" y="131"/>
                  <a:pt x="13" y="129"/>
                </a:cubicBezTo>
                <a:cubicBezTo>
                  <a:pt x="6" y="129"/>
                  <a:pt x="1" y="127"/>
                  <a:pt x="0" y="119"/>
                </a:cubicBezTo>
                <a:close/>
                <a:moveTo>
                  <a:pt x="146" y="165"/>
                </a:moveTo>
                <a:cubicBezTo>
                  <a:pt x="139" y="158"/>
                  <a:pt x="132" y="151"/>
                  <a:pt x="125" y="144"/>
                </a:cubicBezTo>
                <a:cubicBezTo>
                  <a:pt x="120" y="138"/>
                  <a:pt x="116" y="137"/>
                  <a:pt x="108" y="139"/>
                </a:cubicBezTo>
                <a:cubicBezTo>
                  <a:pt x="83" y="145"/>
                  <a:pt x="58" y="118"/>
                  <a:pt x="64" y="94"/>
                </a:cubicBezTo>
                <a:cubicBezTo>
                  <a:pt x="66" y="87"/>
                  <a:pt x="68" y="86"/>
                  <a:pt x="73" y="91"/>
                </a:cubicBezTo>
                <a:cubicBezTo>
                  <a:pt x="78" y="95"/>
                  <a:pt x="82" y="100"/>
                  <a:pt x="87" y="105"/>
                </a:cubicBezTo>
                <a:cubicBezTo>
                  <a:pt x="91" y="108"/>
                  <a:pt x="103" y="109"/>
                  <a:pt x="106" y="105"/>
                </a:cubicBezTo>
                <a:cubicBezTo>
                  <a:pt x="110" y="102"/>
                  <a:pt x="110" y="90"/>
                  <a:pt x="106" y="86"/>
                </a:cubicBezTo>
                <a:cubicBezTo>
                  <a:pt x="101" y="81"/>
                  <a:pt x="97" y="77"/>
                  <a:pt x="92" y="72"/>
                </a:cubicBezTo>
                <a:cubicBezTo>
                  <a:pt x="87" y="67"/>
                  <a:pt x="88" y="64"/>
                  <a:pt x="95" y="63"/>
                </a:cubicBezTo>
                <a:cubicBezTo>
                  <a:pt x="96" y="62"/>
                  <a:pt x="98" y="62"/>
                  <a:pt x="99" y="62"/>
                </a:cubicBezTo>
                <a:cubicBezTo>
                  <a:pt x="127" y="61"/>
                  <a:pt x="146" y="85"/>
                  <a:pt x="140" y="112"/>
                </a:cubicBezTo>
                <a:cubicBezTo>
                  <a:pt x="139" y="114"/>
                  <a:pt x="139" y="117"/>
                  <a:pt x="140" y="118"/>
                </a:cubicBezTo>
                <a:cubicBezTo>
                  <a:pt x="148" y="127"/>
                  <a:pt x="157" y="136"/>
                  <a:pt x="165" y="144"/>
                </a:cubicBezTo>
                <a:cubicBezTo>
                  <a:pt x="181" y="124"/>
                  <a:pt x="180" y="87"/>
                  <a:pt x="156" y="65"/>
                </a:cubicBezTo>
                <a:cubicBezTo>
                  <a:pt x="131" y="41"/>
                  <a:pt x="92" y="41"/>
                  <a:pt x="67" y="65"/>
                </a:cubicBezTo>
                <a:cubicBezTo>
                  <a:pt x="42" y="88"/>
                  <a:pt x="40" y="127"/>
                  <a:pt x="63" y="153"/>
                </a:cubicBezTo>
                <a:cubicBezTo>
                  <a:pt x="83" y="177"/>
                  <a:pt x="122" y="183"/>
                  <a:pt x="146" y="165"/>
                </a:cubicBezTo>
                <a:close/>
              </a:path>
            </a:pathLst>
          </a:custGeom>
          <a:gradFill flip="none" rotWithShape="1">
            <a:gsLst>
              <a:gs pos="0">
                <a:srgbClr val="2E6F59">
                  <a:shade val="30000"/>
                  <a:satMod val="115000"/>
                </a:srgbClr>
              </a:gs>
              <a:gs pos="50000">
                <a:srgbClr val="2E6F59">
                  <a:shade val="67500"/>
                  <a:satMod val="115000"/>
                </a:srgbClr>
              </a:gs>
              <a:gs pos="100000">
                <a:srgbClr val="2E6F5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6" name="Прямоугольник 1075">
            <a:extLst>
              <a:ext uri="{FF2B5EF4-FFF2-40B4-BE49-F238E27FC236}">
                <a16:creationId xmlns:a16="http://schemas.microsoft.com/office/drawing/2014/main" id="{A075D753-6210-F67C-7F19-728F333BE475}"/>
              </a:ext>
            </a:extLst>
          </p:cNvPr>
          <p:cNvSpPr/>
          <p:nvPr/>
        </p:nvSpPr>
        <p:spPr>
          <a:xfrm>
            <a:off x="316186" y="2043908"/>
            <a:ext cx="20097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Поставка комплектующих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" panose="000006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81" name="Прямая со стрелкой 1080">
            <a:extLst>
              <a:ext uri="{FF2B5EF4-FFF2-40B4-BE49-F238E27FC236}">
                <a16:creationId xmlns:a16="http://schemas.microsoft.com/office/drawing/2014/main" id="{C44328E9-0691-9820-E8B8-A73E85E21241}"/>
              </a:ext>
            </a:extLst>
          </p:cNvPr>
          <p:cNvCxnSpPr>
            <a:cxnSpLocks/>
          </p:cNvCxnSpPr>
          <p:nvPr/>
        </p:nvCxnSpPr>
        <p:spPr>
          <a:xfrm flipH="1">
            <a:off x="1303781" y="3349198"/>
            <a:ext cx="0" cy="686302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3" name="Прямоугольник 262">
            <a:extLst>
              <a:ext uri="{FF2B5EF4-FFF2-40B4-BE49-F238E27FC236}">
                <a16:creationId xmlns:a16="http://schemas.microsoft.com/office/drawing/2014/main" id="{A7488608-7433-8139-EE72-F25F9913FE9A}"/>
              </a:ext>
            </a:extLst>
          </p:cNvPr>
          <p:cNvSpPr/>
          <p:nvPr/>
        </p:nvSpPr>
        <p:spPr>
          <a:xfrm>
            <a:off x="2592206" y="1091120"/>
            <a:ext cx="20097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Поставка плат и модулей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" panose="000006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68" name="Рисунок 267">
            <a:extLst>
              <a:ext uri="{FF2B5EF4-FFF2-40B4-BE49-F238E27FC236}">
                <a16:creationId xmlns:a16="http://schemas.microsoft.com/office/drawing/2014/main" id="{4B4650DF-4BCB-C245-02CE-19B1EC251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721" y="1483793"/>
            <a:ext cx="711652" cy="711652"/>
          </a:xfrm>
          <a:prstGeom prst="rect">
            <a:avLst/>
          </a:prstGeom>
        </p:spPr>
      </p:pic>
      <p:sp>
        <p:nvSpPr>
          <p:cNvPr id="269" name="Овал 268">
            <a:extLst>
              <a:ext uri="{FF2B5EF4-FFF2-40B4-BE49-F238E27FC236}">
                <a16:creationId xmlns:a16="http://schemas.microsoft.com/office/drawing/2014/main" id="{68BA4473-BA48-DDDA-888E-DF1E9D96DB41}"/>
              </a:ext>
            </a:extLst>
          </p:cNvPr>
          <p:cNvSpPr/>
          <p:nvPr/>
        </p:nvSpPr>
        <p:spPr>
          <a:xfrm>
            <a:off x="3019790" y="1368119"/>
            <a:ext cx="951718" cy="9356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0" name="Прямая со стрелкой 269">
            <a:extLst>
              <a:ext uri="{FF2B5EF4-FFF2-40B4-BE49-F238E27FC236}">
                <a16:creationId xmlns:a16="http://schemas.microsoft.com/office/drawing/2014/main" id="{F6072933-8713-C2BB-7797-0A64258F858C}"/>
              </a:ext>
            </a:extLst>
          </p:cNvPr>
          <p:cNvCxnSpPr>
            <a:cxnSpLocks/>
          </p:cNvCxnSpPr>
          <p:nvPr/>
        </p:nvCxnSpPr>
        <p:spPr>
          <a:xfrm>
            <a:off x="3495649" y="2301990"/>
            <a:ext cx="0" cy="546415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2" name="Овал 271">
            <a:extLst>
              <a:ext uri="{FF2B5EF4-FFF2-40B4-BE49-F238E27FC236}">
                <a16:creationId xmlns:a16="http://schemas.microsoft.com/office/drawing/2014/main" id="{D6CB6BAC-E6DF-734A-82BA-ABA06EE5727C}"/>
              </a:ext>
            </a:extLst>
          </p:cNvPr>
          <p:cNvSpPr/>
          <p:nvPr/>
        </p:nvSpPr>
        <p:spPr>
          <a:xfrm>
            <a:off x="5232774" y="2195445"/>
            <a:ext cx="951718" cy="9356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3" name="Прямая со стрелкой 272">
            <a:extLst>
              <a:ext uri="{FF2B5EF4-FFF2-40B4-BE49-F238E27FC236}">
                <a16:creationId xmlns:a16="http://schemas.microsoft.com/office/drawing/2014/main" id="{E31A3001-71C2-FE65-7454-FE6FD76F257B}"/>
              </a:ext>
            </a:extLst>
          </p:cNvPr>
          <p:cNvCxnSpPr>
            <a:cxnSpLocks/>
          </p:cNvCxnSpPr>
          <p:nvPr/>
        </p:nvCxnSpPr>
        <p:spPr>
          <a:xfrm flipH="1">
            <a:off x="5687649" y="3132426"/>
            <a:ext cx="3270" cy="73800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" name="Прямоугольник 275">
            <a:extLst>
              <a:ext uri="{FF2B5EF4-FFF2-40B4-BE49-F238E27FC236}">
                <a16:creationId xmlns:a16="http://schemas.microsoft.com/office/drawing/2014/main" id="{4B7CBCBD-29ED-8C2E-E95D-3A2835ED32A6}"/>
              </a:ext>
            </a:extLst>
          </p:cNvPr>
          <p:cNvSpPr/>
          <p:nvPr/>
        </p:nvSpPr>
        <p:spPr>
          <a:xfrm>
            <a:off x="4742784" y="1913581"/>
            <a:ext cx="20097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Поставка металлопроката</a:t>
            </a:r>
          </a:p>
        </p:txBody>
      </p:sp>
      <p:sp>
        <p:nvSpPr>
          <p:cNvPr id="277" name="Freeform 11">
            <a:extLst>
              <a:ext uri="{FF2B5EF4-FFF2-40B4-BE49-F238E27FC236}">
                <a16:creationId xmlns:a16="http://schemas.microsoft.com/office/drawing/2014/main" id="{CAAFC1B8-11D3-D5C8-D6C0-CB97777E3545}"/>
              </a:ext>
            </a:extLst>
          </p:cNvPr>
          <p:cNvSpPr>
            <a:spLocks noEditPoints="1"/>
          </p:cNvSpPr>
          <p:nvPr/>
        </p:nvSpPr>
        <p:spPr bwMode="auto">
          <a:xfrm>
            <a:off x="5387425" y="2399148"/>
            <a:ext cx="650099" cy="459408"/>
          </a:xfrm>
          <a:custGeom>
            <a:avLst/>
            <a:gdLst>
              <a:gd name="T0" fmla="*/ 7 w 170"/>
              <a:gd name="T1" fmla="*/ 81 h 110"/>
              <a:gd name="T2" fmla="*/ 0 w 170"/>
              <a:gd name="T3" fmla="*/ 109 h 110"/>
              <a:gd name="T4" fmla="*/ 48 w 170"/>
              <a:gd name="T5" fmla="*/ 110 h 110"/>
              <a:gd name="T6" fmla="*/ 51 w 170"/>
              <a:gd name="T7" fmla="*/ 107 h 110"/>
              <a:gd name="T8" fmla="*/ 41 w 170"/>
              <a:gd name="T9" fmla="*/ 79 h 110"/>
              <a:gd name="T10" fmla="*/ 101 w 170"/>
              <a:gd name="T11" fmla="*/ 79 h 110"/>
              <a:gd name="T12" fmla="*/ 110 w 170"/>
              <a:gd name="T13" fmla="*/ 107 h 110"/>
              <a:gd name="T14" fmla="*/ 108 w 170"/>
              <a:gd name="T15" fmla="*/ 110 h 110"/>
              <a:gd name="T16" fmla="*/ 60 w 170"/>
              <a:gd name="T17" fmla="*/ 109 h 110"/>
              <a:gd name="T18" fmla="*/ 66 w 170"/>
              <a:gd name="T19" fmla="*/ 81 h 110"/>
              <a:gd name="T20" fmla="*/ 101 w 170"/>
              <a:gd name="T21" fmla="*/ 79 h 110"/>
              <a:gd name="T22" fmla="*/ 126 w 170"/>
              <a:gd name="T23" fmla="*/ 81 h 110"/>
              <a:gd name="T24" fmla="*/ 120 w 170"/>
              <a:gd name="T25" fmla="*/ 109 h 110"/>
              <a:gd name="T26" fmla="*/ 167 w 170"/>
              <a:gd name="T27" fmla="*/ 110 h 110"/>
              <a:gd name="T28" fmla="*/ 170 w 170"/>
              <a:gd name="T29" fmla="*/ 107 h 110"/>
              <a:gd name="T30" fmla="*/ 160 w 170"/>
              <a:gd name="T31" fmla="*/ 79 h 110"/>
              <a:gd name="T32" fmla="*/ 71 w 170"/>
              <a:gd name="T33" fmla="*/ 39 h 110"/>
              <a:gd name="T34" fmla="*/ 81 w 170"/>
              <a:gd name="T35" fmla="*/ 67 h 110"/>
              <a:gd name="T36" fmla="*/ 78 w 170"/>
              <a:gd name="T37" fmla="*/ 71 h 110"/>
              <a:gd name="T38" fmla="*/ 30 w 170"/>
              <a:gd name="T39" fmla="*/ 70 h 110"/>
              <a:gd name="T40" fmla="*/ 37 w 170"/>
              <a:gd name="T41" fmla="*/ 42 h 110"/>
              <a:gd name="T42" fmla="*/ 71 w 170"/>
              <a:gd name="T43" fmla="*/ 39 h 110"/>
              <a:gd name="T44" fmla="*/ 96 w 170"/>
              <a:gd name="T45" fmla="*/ 42 h 110"/>
              <a:gd name="T46" fmla="*/ 90 w 170"/>
              <a:gd name="T47" fmla="*/ 70 h 110"/>
              <a:gd name="T48" fmla="*/ 137 w 170"/>
              <a:gd name="T49" fmla="*/ 71 h 110"/>
              <a:gd name="T50" fmla="*/ 140 w 170"/>
              <a:gd name="T51" fmla="*/ 67 h 110"/>
              <a:gd name="T52" fmla="*/ 130 w 170"/>
              <a:gd name="T53" fmla="*/ 39 h 110"/>
              <a:gd name="T54" fmla="*/ 69 w 170"/>
              <a:gd name="T55" fmla="*/ 0 h 110"/>
              <a:gd name="T56" fmla="*/ 60 w 170"/>
              <a:gd name="T57" fmla="*/ 27 h 110"/>
              <a:gd name="T58" fmla="*/ 62 w 170"/>
              <a:gd name="T59" fmla="*/ 31 h 110"/>
              <a:gd name="T60" fmla="*/ 110 w 170"/>
              <a:gd name="T61" fmla="*/ 30 h 110"/>
              <a:gd name="T62" fmla="*/ 103 w 170"/>
              <a:gd name="T63" fmla="*/ 2 h 110"/>
              <a:gd name="T64" fmla="*/ 69 w 170"/>
              <a:gd name="T65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0" h="110">
                <a:moveTo>
                  <a:pt x="10" y="79"/>
                </a:moveTo>
                <a:cubicBezTo>
                  <a:pt x="8" y="79"/>
                  <a:pt x="7" y="80"/>
                  <a:pt x="7" y="81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8"/>
                  <a:pt x="0" y="109"/>
                  <a:pt x="0" y="109"/>
                </a:cubicBezTo>
                <a:cubicBezTo>
                  <a:pt x="1" y="110"/>
                  <a:pt x="2" y="110"/>
                  <a:pt x="3" y="110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49" y="110"/>
                  <a:pt x="50" y="110"/>
                  <a:pt x="50" y="109"/>
                </a:cubicBezTo>
                <a:cubicBezTo>
                  <a:pt x="51" y="109"/>
                  <a:pt x="51" y="108"/>
                  <a:pt x="51" y="107"/>
                </a:cubicBezTo>
                <a:cubicBezTo>
                  <a:pt x="44" y="81"/>
                  <a:pt x="44" y="81"/>
                  <a:pt x="44" y="81"/>
                </a:cubicBezTo>
                <a:cubicBezTo>
                  <a:pt x="44" y="80"/>
                  <a:pt x="42" y="79"/>
                  <a:pt x="41" y="79"/>
                </a:cubicBezTo>
                <a:lnTo>
                  <a:pt x="10" y="79"/>
                </a:lnTo>
                <a:close/>
                <a:moveTo>
                  <a:pt x="101" y="79"/>
                </a:moveTo>
                <a:cubicBezTo>
                  <a:pt x="102" y="79"/>
                  <a:pt x="103" y="80"/>
                  <a:pt x="103" y="81"/>
                </a:cubicBezTo>
                <a:cubicBezTo>
                  <a:pt x="110" y="107"/>
                  <a:pt x="110" y="107"/>
                  <a:pt x="110" y="107"/>
                </a:cubicBezTo>
                <a:cubicBezTo>
                  <a:pt x="111" y="108"/>
                  <a:pt x="110" y="109"/>
                  <a:pt x="110" y="109"/>
                </a:cubicBezTo>
                <a:cubicBezTo>
                  <a:pt x="109" y="110"/>
                  <a:pt x="109" y="110"/>
                  <a:pt x="108" y="110"/>
                </a:cubicBezTo>
                <a:cubicBezTo>
                  <a:pt x="62" y="110"/>
                  <a:pt x="62" y="110"/>
                  <a:pt x="62" y="110"/>
                </a:cubicBezTo>
                <a:cubicBezTo>
                  <a:pt x="61" y="110"/>
                  <a:pt x="61" y="110"/>
                  <a:pt x="60" y="109"/>
                </a:cubicBezTo>
                <a:cubicBezTo>
                  <a:pt x="59" y="109"/>
                  <a:pt x="59" y="108"/>
                  <a:pt x="60" y="107"/>
                </a:cubicBezTo>
                <a:cubicBezTo>
                  <a:pt x="66" y="81"/>
                  <a:pt x="66" y="81"/>
                  <a:pt x="66" y="81"/>
                </a:cubicBezTo>
                <a:cubicBezTo>
                  <a:pt x="67" y="80"/>
                  <a:pt x="68" y="79"/>
                  <a:pt x="69" y="79"/>
                </a:cubicBezTo>
                <a:lnTo>
                  <a:pt x="101" y="79"/>
                </a:lnTo>
                <a:close/>
                <a:moveTo>
                  <a:pt x="129" y="79"/>
                </a:moveTo>
                <a:cubicBezTo>
                  <a:pt x="127" y="79"/>
                  <a:pt x="126" y="80"/>
                  <a:pt x="126" y="81"/>
                </a:cubicBezTo>
                <a:cubicBezTo>
                  <a:pt x="119" y="107"/>
                  <a:pt x="119" y="107"/>
                  <a:pt x="119" y="107"/>
                </a:cubicBezTo>
                <a:cubicBezTo>
                  <a:pt x="119" y="108"/>
                  <a:pt x="119" y="109"/>
                  <a:pt x="120" y="109"/>
                </a:cubicBezTo>
                <a:cubicBezTo>
                  <a:pt x="120" y="110"/>
                  <a:pt x="121" y="110"/>
                  <a:pt x="122" y="110"/>
                </a:cubicBezTo>
                <a:cubicBezTo>
                  <a:pt x="167" y="110"/>
                  <a:pt x="167" y="110"/>
                  <a:pt x="167" y="110"/>
                </a:cubicBezTo>
                <a:cubicBezTo>
                  <a:pt x="168" y="110"/>
                  <a:pt x="169" y="110"/>
                  <a:pt x="169" y="109"/>
                </a:cubicBezTo>
                <a:cubicBezTo>
                  <a:pt x="170" y="109"/>
                  <a:pt x="170" y="108"/>
                  <a:pt x="170" y="107"/>
                </a:cubicBezTo>
                <a:cubicBezTo>
                  <a:pt x="163" y="81"/>
                  <a:pt x="163" y="81"/>
                  <a:pt x="163" y="81"/>
                </a:cubicBezTo>
                <a:cubicBezTo>
                  <a:pt x="163" y="80"/>
                  <a:pt x="161" y="79"/>
                  <a:pt x="160" y="79"/>
                </a:cubicBezTo>
                <a:lnTo>
                  <a:pt x="129" y="79"/>
                </a:lnTo>
                <a:close/>
                <a:moveTo>
                  <a:pt x="71" y="39"/>
                </a:moveTo>
                <a:cubicBezTo>
                  <a:pt x="72" y="39"/>
                  <a:pt x="73" y="40"/>
                  <a:pt x="74" y="42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8"/>
                  <a:pt x="81" y="69"/>
                  <a:pt x="80" y="70"/>
                </a:cubicBezTo>
                <a:cubicBezTo>
                  <a:pt x="80" y="70"/>
                  <a:pt x="79" y="71"/>
                  <a:pt x="78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1"/>
                  <a:pt x="31" y="70"/>
                  <a:pt x="30" y="70"/>
                </a:cubicBezTo>
                <a:cubicBezTo>
                  <a:pt x="30" y="69"/>
                  <a:pt x="30" y="68"/>
                  <a:pt x="30" y="67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0"/>
                  <a:pt x="38" y="39"/>
                  <a:pt x="39" y="39"/>
                </a:cubicBezTo>
                <a:lnTo>
                  <a:pt x="71" y="39"/>
                </a:lnTo>
                <a:close/>
                <a:moveTo>
                  <a:pt x="99" y="39"/>
                </a:moveTo>
                <a:cubicBezTo>
                  <a:pt x="98" y="39"/>
                  <a:pt x="97" y="40"/>
                  <a:pt x="96" y="42"/>
                </a:cubicBezTo>
                <a:cubicBezTo>
                  <a:pt x="89" y="67"/>
                  <a:pt x="89" y="67"/>
                  <a:pt x="89" y="67"/>
                </a:cubicBezTo>
                <a:cubicBezTo>
                  <a:pt x="89" y="68"/>
                  <a:pt x="89" y="69"/>
                  <a:pt x="90" y="70"/>
                </a:cubicBezTo>
                <a:cubicBezTo>
                  <a:pt x="90" y="70"/>
                  <a:pt x="91" y="71"/>
                  <a:pt x="92" y="71"/>
                </a:cubicBezTo>
                <a:cubicBezTo>
                  <a:pt x="137" y="71"/>
                  <a:pt x="137" y="71"/>
                  <a:pt x="137" y="71"/>
                </a:cubicBezTo>
                <a:cubicBezTo>
                  <a:pt x="138" y="71"/>
                  <a:pt x="139" y="70"/>
                  <a:pt x="140" y="70"/>
                </a:cubicBezTo>
                <a:cubicBezTo>
                  <a:pt x="140" y="69"/>
                  <a:pt x="140" y="68"/>
                  <a:pt x="140" y="67"/>
                </a:cubicBezTo>
                <a:cubicBezTo>
                  <a:pt x="133" y="42"/>
                  <a:pt x="133" y="42"/>
                  <a:pt x="133" y="42"/>
                </a:cubicBezTo>
                <a:cubicBezTo>
                  <a:pt x="133" y="40"/>
                  <a:pt x="132" y="39"/>
                  <a:pt x="130" y="39"/>
                </a:cubicBezTo>
                <a:lnTo>
                  <a:pt x="99" y="39"/>
                </a:lnTo>
                <a:close/>
                <a:moveTo>
                  <a:pt x="69" y="0"/>
                </a:moveTo>
                <a:cubicBezTo>
                  <a:pt x="68" y="0"/>
                  <a:pt x="67" y="1"/>
                  <a:pt x="66" y="2"/>
                </a:cubicBezTo>
                <a:cubicBezTo>
                  <a:pt x="60" y="27"/>
                  <a:pt x="60" y="27"/>
                  <a:pt x="60" y="27"/>
                </a:cubicBezTo>
                <a:cubicBezTo>
                  <a:pt x="59" y="28"/>
                  <a:pt x="59" y="29"/>
                  <a:pt x="60" y="30"/>
                </a:cubicBezTo>
                <a:cubicBezTo>
                  <a:pt x="61" y="31"/>
                  <a:pt x="61" y="31"/>
                  <a:pt x="62" y="31"/>
                </a:cubicBezTo>
                <a:cubicBezTo>
                  <a:pt x="108" y="31"/>
                  <a:pt x="108" y="31"/>
                  <a:pt x="108" y="31"/>
                </a:cubicBezTo>
                <a:cubicBezTo>
                  <a:pt x="109" y="31"/>
                  <a:pt x="109" y="31"/>
                  <a:pt x="110" y="30"/>
                </a:cubicBezTo>
                <a:cubicBezTo>
                  <a:pt x="110" y="29"/>
                  <a:pt x="111" y="28"/>
                  <a:pt x="110" y="27"/>
                </a:cubicBezTo>
                <a:cubicBezTo>
                  <a:pt x="103" y="2"/>
                  <a:pt x="103" y="2"/>
                  <a:pt x="103" y="2"/>
                </a:cubicBezTo>
                <a:cubicBezTo>
                  <a:pt x="103" y="1"/>
                  <a:pt x="102" y="0"/>
                  <a:pt x="101" y="0"/>
                </a:cubicBezTo>
                <a:lnTo>
                  <a:pt x="69" y="0"/>
                </a:lnTo>
                <a:close/>
              </a:path>
            </a:pathLst>
          </a:custGeom>
          <a:gradFill flip="none" rotWithShape="1">
            <a:gsLst>
              <a:gs pos="0">
                <a:srgbClr val="2E6F59">
                  <a:shade val="30000"/>
                  <a:satMod val="115000"/>
                </a:srgbClr>
              </a:gs>
              <a:gs pos="50000">
                <a:srgbClr val="2E6F59">
                  <a:shade val="67500"/>
                  <a:satMod val="115000"/>
                </a:srgbClr>
              </a:gs>
              <a:gs pos="100000">
                <a:srgbClr val="2E6F5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46">
            <a:extLst>
              <a:ext uri="{FF2B5EF4-FFF2-40B4-BE49-F238E27FC236}">
                <a16:creationId xmlns:a16="http://schemas.microsoft.com/office/drawing/2014/main" id="{9EB81174-D2E5-6630-3137-6E4C4D7C246B}"/>
              </a:ext>
            </a:extLst>
          </p:cNvPr>
          <p:cNvSpPr>
            <a:spLocks/>
          </p:cNvSpPr>
          <p:nvPr/>
        </p:nvSpPr>
        <p:spPr bwMode="auto">
          <a:xfrm>
            <a:off x="1042661" y="4283551"/>
            <a:ext cx="556801" cy="401766"/>
          </a:xfrm>
          <a:custGeom>
            <a:avLst/>
            <a:gdLst>
              <a:gd name="T0" fmla="*/ 121 w 125"/>
              <a:gd name="T1" fmla="*/ 23 h 90"/>
              <a:gd name="T2" fmla="*/ 110 w 125"/>
              <a:gd name="T3" fmla="*/ 23 h 90"/>
              <a:gd name="T4" fmla="*/ 106 w 125"/>
              <a:gd name="T5" fmla="*/ 27 h 90"/>
              <a:gd name="T6" fmla="*/ 106 w 125"/>
              <a:gd name="T7" fmla="*/ 35 h 90"/>
              <a:gd name="T8" fmla="*/ 93 w 125"/>
              <a:gd name="T9" fmla="*/ 35 h 90"/>
              <a:gd name="T10" fmla="*/ 85 w 125"/>
              <a:gd name="T11" fmla="*/ 27 h 90"/>
              <a:gd name="T12" fmla="*/ 80 w 125"/>
              <a:gd name="T13" fmla="*/ 24 h 90"/>
              <a:gd name="T14" fmla="*/ 75 w 125"/>
              <a:gd name="T15" fmla="*/ 18 h 90"/>
              <a:gd name="T16" fmla="*/ 81 w 125"/>
              <a:gd name="T17" fmla="*/ 13 h 90"/>
              <a:gd name="T18" fmla="*/ 88 w 125"/>
              <a:gd name="T19" fmla="*/ 7 h 90"/>
              <a:gd name="T20" fmla="*/ 81 w 125"/>
              <a:gd name="T21" fmla="*/ 0 h 90"/>
              <a:gd name="T22" fmla="*/ 43 w 125"/>
              <a:gd name="T23" fmla="*/ 0 h 90"/>
              <a:gd name="T24" fmla="*/ 37 w 125"/>
              <a:gd name="T25" fmla="*/ 7 h 90"/>
              <a:gd name="T26" fmla="*/ 43 w 125"/>
              <a:gd name="T27" fmla="*/ 13 h 90"/>
              <a:gd name="T28" fmla="*/ 50 w 125"/>
              <a:gd name="T29" fmla="*/ 18 h 90"/>
              <a:gd name="T30" fmla="*/ 44 w 125"/>
              <a:gd name="T31" fmla="*/ 24 h 90"/>
              <a:gd name="T32" fmla="*/ 39 w 125"/>
              <a:gd name="T33" fmla="*/ 27 h 90"/>
              <a:gd name="T34" fmla="*/ 31 w 125"/>
              <a:gd name="T35" fmla="*/ 35 h 90"/>
              <a:gd name="T36" fmla="*/ 19 w 125"/>
              <a:gd name="T37" fmla="*/ 35 h 90"/>
              <a:gd name="T38" fmla="*/ 19 w 125"/>
              <a:gd name="T39" fmla="*/ 27 h 90"/>
              <a:gd name="T40" fmla="*/ 16 w 125"/>
              <a:gd name="T41" fmla="*/ 23 h 90"/>
              <a:gd name="T42" fmla="*/ 4 w 125"/>
              <a:gd name="T43" fmla="*/ 23 h 90"/>
              <a:gd name="T44" fmla="*/ 0 w 125"/>
              <a:gd name="T45" fmla="*/ 27 h 90"/>
              <a:gd name="T46" fmla="*/ 0 w 125"/>
              <a:gd name="T47" fmla="*/ 82 h 90"/>
              <a:gd name="T48" fmla="*/ 4 w 125"/>
              <a:gd name="T49" fmla="*/ 86 h 90"/>
              <a:gd name="T50" fmla="*/ 16 w 125"/>
              <a:gd name="T51" fmla="*/ 86 h 90"/>
              <a:gd name="T52" fmla="*/ 19 w 125"/>
              <a:gd name="T53" fmla="*/ 82 h 90"/>
              <a:gd name="T54" fmla="*/ 19 w 125"/>
              <a:gd name="T55" fmla="*/ 74 h 90"/>
              <a:gd name="T56" fmla="*/ 31 w 125"/>
              <a:gd name="T57" fmla="*/ 74 h 90"/>
              <a:gd name="T58" fmla="*/ 62 w 125"/>
              <a:gd name="T59" fmla="*/ 90 h 90"/>
              <a:gd name="T60" fmla="*/ 94 w 125"/>
              <a:gd name="T61" fmla="*/ 74 h 90"/>
              <a:gd name="T62" fmla="*/ 106 w 125"/>
              <a:gd name="T63" fmla="*/ 74 h 90"/>
              <a:gd name="T64" fmla="*/ 106 w 125"/>
              <a:gd name="T65" fmla="*/ 82 h 90"/>
              <a:gd name="T66" fmla="*/ 110 w 125"/>
              <a:gd name="T67" fmla="*/ 86 h 90"/>
              <a:gd name="T68" fmla="*/ 121 w 125"/>
              <a:gd name="T69" fmla="*/ 86 h 90"/>
              <a:gd name="T70" fmla="*/ 125 w 125"/>
              <a:gd name="T71" fmla="*/ 82 h 90"/>
              <a:gd name="T72" fmla="*/ 125 w 125"/>
              <a:gd name="T73" fmla="*/ 27 h 90"/>
              <a:gd name="T74" fmla="*/ 121 w 125"/>
              <a:gd name="T75" fmla="*/ 23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5" h="90">
                <a:moveTo>
                  <a:pt x="121" y="23"/>
                </a:moveTo>
                <a:cubicBezTo>
                  <a:pt x="110" y="23"/>
                  <a:pt x="110" y="23"/>
                  <a:pt x="110" y="23"/>
                </a:cubicBezTo>
                <a:cubicBezTo>
                  <a:pt x="108" y="23"/>
                  <a:pt x="106" y="25"/>
                  <a:pt x="106" y="27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93" y="35"/>
                  <a:pt x="93" y="35"/>
                  <a:pt x="93" y="35"/>
                </a:cubicBezTo>
                <a:cubicBezTo>
                  <a:pt x="91" y="32"/>
                  <a:pt x="89" y="29"/>
                  <a:pt x="85" y="27"/>
                </a:cubicBezTo>
                <a:cubicBezTo>
                  <a:pt x="84" y="26"/>
                  <a:pt x="82" y="25"/>
                  <a:pt x="80" y="24"/>
                </a:cubicBezTo>
                <a:cubicBezTo>
                  <a:pt x="77" y="22"/>
                  <a:pt x="74" y="20"/>
                  <a:pt x="75" y="18"/>
                </a:cubicBezTo>
                <a:cubicBezTo>
                  <a:pt x="75" y="13"/>
                  <a:pt x="81" y="13"/>
                  <a:pt x="81" y="13"/>
                </a:cubicBezTo>
                <a:cubicBezTo>
                  <a:pt x="85" y="13"/>
                  <a:pt x="88" y="10"/>
                  <a:pt x="88" y="7"/>
                </a:cubicBezTo>
                <a:cubicBezTo>
                  <a:pt x="88" y="3"/>
                  <a:pt x="85" y="0"/>
                  <a:pt x="81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0" y="0"/>
                  <a:pt x="37" y="3"/>
                  <a:pt x="37" y="7"/>
                </a:cubicBezTo>
                <a:cubicBezTo>
                  <a:pt x="37" y="10"/>
                  <a:pt x="40" y="13"/>
                  <a:pt x="43" y="13"/>
                </a:cubicBezTo>
                <a:cubicBezTo>
                  <a:pt x="44" y="13"/>
                  <a:pt x="50" y="13"/>
                  <a:pt x="50" y="18"/>
                </a:cubicBezTo>
                <a:cubicBezTo>
                  <a:pt x="50" y="20"/>
                  <a:pt x="47" y="22"/>
                  <a:pt x="44" y="24"/>
                </a:cubicBezTo>
                <a:cubicBezTo>
                  <a:pt x="43" y="25"/>
                  <a:pt x="41" y="26"/>
                  <a:pt x="39" y="27"/>
                </a:cubicBezTo>
                <a:cubicBezTo>
                  <a:pt x="36" y="30"/>
                  <a:pt x="34" y="32"/>
                  <a:pt x="31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5"/>
                  <a:pt x="17" y="23"/>
                  <a:pt x="16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2" y="23"/>
                  <a:pt x="0" y="25"/>
                  <a:pt x="0" y="27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4"/>
                  <a:pt x="2" y="86"/>
                  <a:pt x="4" y="86"/>
                </a:cubicBezTo>
                <a:cubicBezTo>
                  <a:pt x="16" y="86"/>
                  <a:pt x="16" y="86"/>
                  <a:pt x="16" y="86"/>
                </a:cubicBezTo>
                <a:cubicBezTo>
                  <a:pt x="17" y="86"/>
                  <a:pt x="19" y="84"/>
                  <a:pt x="19" y="82"/>
                </a:cubicBezTo>
                <a:cubicBezTo>
                  <a:pt x="19" y="74"/>
                  <a:pt x="19" y="74"/>
                  <a:pt x="19" y="74"/>
                </a:cubicBezTo>
                <a:cubicBezTo>
                  <a:pt x="31" y="74"/>
                  <a:pt x="31" y="74"/>
                  <a:pt x="31" y="74"/>
                </a:cubicBezTo>
                <a:cubicBezTo>
                  <a:pt x="38" y="83"/>
                  <a:pt x="49" y="90"/>
                  <a:pt x="62" y="90"/>
                </a:cubicBezTo>
                <a:cubicBezTo>
                  <a:pt x="76" y="90"/>
                  <a:pt x="87" y="83"/>
                  <a:pt x="94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106" y="84"/>
                  <a:pt x="108" y="86"/>
                  <a:pt x="110" y="86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3" y="86"/>
                  <a:pt x="125" y="84"/>
                  <a:pt x="125" y="82"/>
                </a:cubicBezTo>
                <a:cubicBezTo>
                  <a:pt x="125" y="27"/>
                  <a:pt x="125" y="27"/>
                  <a:pt x="125" y="27"/>
                </a:cubicBezTo>
                <a:cubicBezTo>
                  <a:pt x="125" y="25"/>
                  <a:pt x="123" y="23"/>
                  <a:pt x="121" y="23"/>
                </a:cubicBezTo>
                <a:close/>
              </a:path>
            </a:pathLst>
          </a:custGeom>
          <a:gradFill flip="none" rotWithShape="1">
            <a:gsLst>
              <a:gs pos="0">
                <a:srgbClr val="007054">
                  <a:shade val="30000"/>
                  <a:satMod val="115000"/>
                </a:srgbClr>
              </a:gs>
              <a:gs pos="50000">
                <a:srgbClr val="007054">
                  <a:shade val="67500"/>
                  <a:satMod val="115000"/>
                </a:srgbClr>
              </a:gs>
              <a:gs pos="100000">
                <a:srgbClr val="007054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CDC8C2A-2F59-4870-A7EB-305E9C697C46}"/>
              </a:ext>
            </a:extLst>
          </p:cNvPr>
          <p:cNvSpPr/>
          <p:nvPr/>
        </p:nvSpPr>
        <p:spPr>
          <a:xfrm>
            <a:off x="11571373" y="6295058"/>
            <a:ext cx="752080" cy="752080"/>
          </a:xfrm>
          <a:prstGeom prst="ellipse">
            <a:avLst/>
          </a:prstGeom>
          <a:solidFill>
            <a:srgbClr val="2E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id="{F7FDE245-91C4-4E35-B622-E82B5EAC92C7}"/>
              </a:ext>
            </a:extLst>
          </p:cNvPr>
          <p:cNvSpPr txBox="1">
            <a:spLocks/>
          </p:cNvSpPr>
          <p:nvPr/>
        </p:nvSpPr>
        <p:spPr>
          <a:xfrm>
            <a:off x="11472488" y="6240467"/>
            <a:ext cx="576064" cy="698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A94BA-70E4-44B7-850F-4CC5EB4624FD}" type="slidenum"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Bold" pitchFamily="2" charset="0"/>
                <a:ea typeface="Open Sans" panose="020B0606030504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robat Bold" pitchFamily="2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56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7F1ABC7-D5BD-4414-BCC5-9E5CC96DEF99}"/>
              </a:ext>
            </a:extLst>
          </p:cNvPr>
          <p:cNvSpPr txBox="1"/>
          <p:nvPr/>
        </p:nvSpPr>
        <p:spPr bwMode="auto">
          <a:xfrm>
            <a:off x="2787900" y="168259"/>
            <a:ext cx="9287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b="1">
                <a:solidFill>
                  <a:srgbClr val="1C5195"/>
                </a:solidFill>
                <a:latin typeface="Arial Narrow"/>
                <a:cs typeface="Arial"/>
              </a:defRPr>
            </a:lvl1pPr>
          </a:lstStyle>
          <a:p>
            <a:pPr>
              <a:defRPr/>
            </a:pPr>
            <a:r>
              <a:rPr lang="ru-RU" sz="2200" dirty="0">
                <a:solidFill>
                  <a:srgbClr val="2E6F59"/>
                </a:solidFill>
                <a:latin typeface="Akrobat ExtraBold" panose="000009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ДОРОЖНАЯ КАРТА СОЗДАНИЯ ПРОМЫШЛЕННОГО КЛАСТЕРА?</a:t>
            </a:r>
            <a:endParaRPr sz="2200" dirty="0">
              <a:solidFill>
                <a:srgbClr val="2E6F59"/>
              </a:solidFill>
              <a:latin typeface="Akrobat ExtraBold" panose="000009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0764E280-F1DD-7865-F91F-8D61E823CD4C}"/>
              </a:ext>
            </a:extLst>
          </p:cNvPr>
          <p:cNvSpPr/>
          <p:nvPr/>
        </p:nvSpPr>
        <p:spPr bwMode="auto">
          <a:xfrm>
            <a:off x="11571373" y="6295058"/>
            <a:ext cx="752080" cy="752080"/>
          </a:xfrm>
          <a:prstGeom prst="ellipse">
            <a:avLst/>
          </a:prstGeom>
          <a:solidFill>
            <a:srgbClr val="2E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BD1B5CF-E8F8-CC8B-5BFD-5D55EF291F7F}"/>
              </a:ext>
            </a:extLst>
          </p:cNvPr>
          <p:cNvSpPr txBox="1">
            <a:spLocks/>
          </p:cNvSpPr>
          <p:nvPr/>
        </p:nvSpPr>
        <p:spPr bwMode="auto">
          <a:xfrm>
            <a:off x="11472488" y="6240467"/>
            <a:ext cx="576064" cy="698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A94BA-70E4-44B7-850F-4CC5EB4624FD}" type="slidenum"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Bold" pitchFamily="2" charset="0"/>
                <a:ea typeface="Open Sans" panose="020B0606030504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robat Bold" pitchFamily="2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C642C5C-1D0A-E274-2F9E-A4EC4AACE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323029"/>
              </p:ext>
            </p:extLst>
          </p:nvPr>
        </p:nvGraphicFramePr>
        <p:xfrm>
          <a:off x="542805" y="759962"/>
          <a:ext cx="10658750" cy="5798883"/>
        </p:xfrm>
        <a:graphic>
          <a:graphicData uri="http://schemas.openxmlformats.org/drawingml/2006/table">
            <a:tbl>
              <a:tblPr bandRow="1">
                <a:solidFill>
                  <a:srgbClr val="E7E7E7"/>
                </a:solidFill>
                <a:tableStyleId>{073A0DAA-6AF3-43AB-8588-CEC1D06C72B9}</a:tableStyleId>
              </a:tblPr>
              <a:tblGrid>
                <a:gridCol w="441394">
                  <a:extLst>
                    <a:ext uri="{9D8B030D-6E8A-4147-A177-3AD203B41FA5}">
                      <a16:colId xmlns:a16="http://schemas.microsoft.com/office/drawing/2014/main" val="2263731502"/>
                    </a:ext>
                  </a:extLst>
                </a:gridCol>
                <a:gridCol w="5486912">
                  <a:extLst>
                    <a:ext uri="{9D8B030D-6E8A-4147-A177-3AD203B41FA5}">
                      <a16:colId xmlns:a16="http://schemas.microsoft.com/office/drawing/2014/main" val="2645896435"/>
                    </a:ext>
                  </a:extLst>
                </a:gridCol>
                <a:gridCol w="951163">
                  <a:extLst>
                    <a:ext uri="{9D8B030D-6E8A-4147-A177-3AD203B41FA5}">
                      <a16:colId xmlns:a16="http://schemas.microsoft.com/office/drawing/2014/main" val="3995811479"/>
                    </a:ext>
                  </a:extLst>
                </a:gridCol>
                <a:gridCol w="1097495">
                  <a:extLst>
                    <a:ext uri="{9D8B030D-6E8A-4147-A177-3AD203B41FA5}">
                      <a16:colId xmlns:a16="http://schemas.microsoft.com/office/drawing/2014/main" val="3774506960"/>
                    </a:ext>
                  </a:extLst>
                </a:gridCol>
                <a:gridCol w="1024329">
                  <a:extLst>
                    <a:ext uri="{9D8B030D-6E8A-4147-A177-3AD203B41FA5}">
                      <a16:colId xmlns:a16="http://schemas.microsoft.com/office/drawing/2014/main" val="1463909574"/>
                    </a:ext>
                  </a:extLst>
                </a:gridCol>
                <a:gridCol w="731664">
                  <a:extLst>
                    <a:ext uri="{9D8B030D-6E8A-4147-A177-3AD203B41FA5}">
                      <a16:colId xmlns:a16="http://schemas.microsoft.com/office/drawing/2014/main" val="2126838509"/>
                    </a:ext>
                  </a:extLst>
                </a:gridCol>
                <a:gridCol w="925793">
                  <a:extLst>
                    <a:ext uri="{9D8B030D-6E8A-4147-A177-3AD203B41FA5}">
                      <a16:colId xmlns:a16="http://schemas.microsoft.com/office/drawing/2014/main" val="83826467"/>
                    </a:ext>
                  </a:extLst>
                </a:gridCol>
              </a:tblGrid>
              <a:tr h="42621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963" marR="64963" marT="0" marB="0">
                    <a:solidFill>
                      <a:srgbClr val="2E6F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Перечень мероприятий</a:t>
                      </a:r>
                      <a:endParaRPr lang="ru-RU" sz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2E6F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 мес.</a:t>
                      </a:r>
                      <a:endParaRPr lang="ru-RU" sz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2E6F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 мес.</a:t>
                      </a:r>
                      <a:endParaRPr lang="ru-RU" sz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2E6F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 мес.</a:t>
                      </a:r>
                      <a:endParaRPr lang="ru-RU" sz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2E6F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 мес.</a:t>
                      </a:r>
                      <a:endParaRPr lang="ru-RU" sz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2E6F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мес.</a:t>
                      </a:r>
                    </a:p>
                  </a:txBody>
                  <a:tcPr marL="64963" marR="64963" marT="0" marB="0" anchor="ctr">
                    <a:solidFill>
                      <a:srgbClr val="2E6F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001748"/>
                  </a:ext>
                </a:extLst>
              </a:tr>
              <a:tr h="211482"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Выявление функциональной зависимости промышленных предприятий </a:t>
                      </a:r>
                    </a:p>
                  </a:txBody>
                  <a:tcPr marL="64963" marR="64963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53167435"/>
                  </a:ext>
                </a:extLst>
              </a:tr>
              <a:tr h="2114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1.1 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Выявление потенциальных промышленных предприятий – участников кластера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2E6F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highlight>
                            <a:srgbClr val="FFFFFF"/>
                          </a:highlight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2349169953"/>
                  </a:ext>
                </a:extLst>
              </a:tr>
              <a:tr h="4229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Анкетирование выявленных промышленных предприятий (в т. ч. с целью поиска поставщиков и потребителей для подтверждения функциональной зависимости)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2E6F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2E6F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highlight>
                            <a:srgbClr val="FFFFFF"/>
                          </a:highlight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1699814737"/>
                  </a:ext>
                </a:extLst>
              </a:tr>
              <a:tr h="228605">
                <a:tc gridSpan="7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Учреждение специализированной организации промышленного кластера</a:t>
                      </a:r>
                    </a:p>
                  </a:txBody>
                  <a:tcPr marL="64963" marR="64963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68493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68493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450857141"/>
                  </a:ext>
                </a:extLst>
              </a:tr>
              <a:tr h="4229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2.1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Создание Специализированной организации промышленного кластера (далее - СОПК), разработка Устава СОПК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>
                    <a:solidFill>
                      <a:srgbClr val="2E6F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highlight>
                            <a:srgbClr val="FFFFFF"/>
                          </a:highlight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1060027991"/>
                  </a:ext>
                </a:extLst>
              </a:tr>
              <a:tr h="211482"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3. Выявление инвестиционных проектов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2067092954"/>
                  </a:ext>
                </a:extLst>
              </a:tr>
              <a:tr h="634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3.1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Поиск и определение не менее 3-х проектов по производству импортозамещающей продукции исходя из полученных анкет. Выявление потенциальных покупателей продукции проекта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2E6F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highlight>
                            <a:srgbClr val="FFFFFF"/>
                          </a:highlight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2873942284"/>
                  </a:ext>
                </a:extLst>
              </a:tr>
              <a:tr h="4229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3.2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Внесение производимой в рамках проекта продукции в планы импортозамещения и (или) перечне комплектующих изделий, необходимых для отраслей промышленности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2E6F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2E6F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highlight>
                            <a:srgbClr val="FFFFFF"/>
                          </a:highlight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221552110"/>
                  </a:ext>
                </a:extLst>
              </a:tr>
              <a:tr h="228605"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Разработка документации</a:t>
                      </a:r>
                    </a:p>
                  </a:txBody>
                  <a:tcPr marL="64963" marR="64963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68493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4185417351"/>
                  </a:ext>
                </a:extLst>
              </a:tr>
              <a:tr h="4229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Подписание соглашений об участии в промышленной деятельности кластера между СОПК и участниками промышленного кластера</a:t>
                      </a: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2E6F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2367644329"/>
                  </a:ext>
                </a:extLst>
              </a:tr>
              <a:tr h="2286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Подписание письма руководителем РОИВ</a:t>
                      </a: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2E6F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4273547082"/>
                  </a:ext>
                </a:extLst>
              </a:tr>
              <a:tr h="4229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документации промышленного кластера: функциональной карты, реестра участников, паспортов проектов</a:t>
                      </a: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3970770159"/>
                  </a:ext>
                </a:extLst>
              </a:tr>
              <a:tr h="228605">
                <a:tc gridSpan="7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5. Подача документов в Минпромторг, включение в реестр промышленных кластеров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3336586160"/>
                  </a:ext>
                </a:extLst>
              </a:tr>
              <a:tr h="2286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Подача пакета документов в Минпромторг России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2E6F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1013557897"/>
                  </a:ext>
                </a:extLst>
              </a:tr>
              <a:tr h="2114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5.2.</a:t>
                      </a: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Проверка документов и принятие решения о включении в реестр (30 рабочих дней)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2E6F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2039727629"/>
                  </a:ext>
                </a:extLst>
              </a:tr>
              <a:tr h="2114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решения о включении в реестр (Приказ Минпромторга России)</a:t>
                      </a: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2E6F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403296"/>
                  </a:ext>
                </a:extLst>
              </a:tr>
              <a:tr h="211482">
                <a:tc gridSpan="7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Подбор мер государственной поддержки для реализации инвестиционных проектов</a:t>
                      </a:r>
                    </a:p>
                  </a:txBody>
                  <a:tcPr marL="64963" marR="64963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580249"/>
                  </a:ext>
                </a:extLst>
              </a:tr>
              <a:tr h="2114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6.1.</a:t>
                      </a: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мер поддержки для участников промышленного кластера</a:t>
                      </a: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2E6F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2E6F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2E6F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>
                    <a:solidFill>
                      <a:srgbClr val="2E6F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440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373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29">
            <a:extLst>
              <a:ext uri="{FF2B5EF4-FFF2-40B4-BE49-F238E27FC236}">
                <a16:creationId xmlns:a16="http://schemas.microsoft.com/office/drawing/2014/main" id="{0ABC7991-C4D6-784D-A3A2-31B394E6BF17}"/>
              </a:ext>
            </a:extLst>
          </p:cNvPr>
          <p:cNvSpPr/>
          <p:nvPr/>
        </p:nvSpPr>
        <p:spPr>
          <a:xfrm>
            <a:off x="-2842054" y="-2342623"/>
            <a:ext cx="10993150" cy="1088105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rgbClr val="2E6F56"/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0905" y="3394392"/>
            <a:ext cx="5696951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Black" pitchFamily="2" charset="0"/>
                <a:ea typeface="Open Sans" panose="020B0606030504020204" pitchFamily="34" charset="0"/>
                <a:cs typeface="Arial" panose="020B0604020202020204" pitchFamily="34" charset="0"/>
              </a:rPr>
              <a:t>НАШИ</a:t>
            </a:r>
          </a:p>
          <a:p>
            <a:pPr marL="0" marR="0" lvl="0" indent="0" algn="l" defTabSz="914400" rtl="0" eaLnBrk="1" fontAlgn="auto" latinLnBrk="0" hangingPunct="1">
              <a:lnSpc>
                <a:spcPts val="8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Black" pitchFamily="2" charset="0"/>
                <a:ea typeface="Open Sans" panose="020B0606030504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ABAD451-B369-5B42-8F42-24CCCA3656B7}"/>
              </a:ext>
            </a:extLst>
          </p:cNvPr>
          <p:cNvCxnSpPr>
            <a:cxnSpLocks/>
            <a:stCxn id="86" idx="6"/>
            <a:endCxn id="52" idx="2"/>
          </p:cNvCxnSpPr>
          <p:nvPr/>
        </p:nvCxnSpPr>
        <p:spPr>
          <a:xfrm>
            <a:off x="2150885" y="502299"/>
            <a:ext cx="2609765" cy="2756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Кольцо 51">
            <a:extLst>
              <a:ext uri="{FF2B5EF4-FFF2-40B4-BE49-F238E27FC236}">
                <a16:creationId xmlns:a16="http://schemas.microsoft.com/office/drawing/2014/main" id="{B5B4497D-3D1A-E342-8A63-64EB4C34E72A}"/>
              </a:ext>
            </a:extLst>
          </p:cNvPr>
          <p:cNvSpPr/>
          <p:nvPr/>
        </p:nvSpPr>
        <p:spPr>
          <a:xfrm>
            <a:off x="4760650" y="234128"/>
            <a:ext cx="541867" cy="541854"/>
          </a:xfrm>
          <a:prstGeom prst="donut">
            <a:avLst/>
          </a:prstGeom>
          <a:gradFill>
            <a:gsLst>
              <a:gs pos="49000">
                <a:srgbClr val="2E6F56">
                  <a:lumMod val="37000"/>
                  <a:alpha val="0"/>
                </a:srgbClr>
              </a:gs>
              <a:gs pos="0">
                <a:srgbClr val="35A16B"/>
              </a:gs>
              <a:gs pos="100000">
                <a:srgbClr val="00897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374F5719-D11E-E740-9567-7D80BC1BCDBC}"/>
              </a:ext>
            </a:extLst>
          </p:cNvPr>
          <p:cNvCxnSpPr>
            <a:cxnSpLocks/>
            <a:stCxn id="52" idx="5"/>
            <a:endCxn id="83" idx="1"/>
          </p:cNvCxnSpPr>
          <p:nvPr/>
        </p:nvCxnSpPr>
        <p:spPr>
          <a:xfrm>
            <a:off x="5223162" y="696629"/>
            <a:ext cx="1579783" cy="701867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444806D8-2196-F642-A9AF-D2358EAB18BB}"/>
              </a:ext>
            </a:extLst>
          </p:cNvPr>
          <p:cNvCxnSpPr>
            <a:cxnSpLocks/>
          </p:cNvCxnSpPr>
          <p:nvPr/>
        </p:nvCxnSpPr>
        <p:spPr>
          <a:xfrm>
            <a:off x="-57266" y="1549590"/>
            <a:ext cx="3268133" cy="0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Кольцо 73">
            <a:extLst>
              <a:ext uri="{FF2B5EF4-FFF2-40B4-BE49-F238E27FC236}">
                <a16:creationId xmlns:a16="http://schemas.microsoft.com/office/drawing/2014/main" id="{BD7D089B-2AB9-8748-93FB-A715BF17F188}"/>
              </a:ext>
            </a:extLst>
          </p:cNvPr>
          <p:cNvSpPr/>
          <p:nvPr/>
        </p:nvSpPr>
        <p:spPr>
          <a:xfrm>
            <a:off x="3210867" y="1320895"/>
            <a:ext cx="541867" cy="541854"/>
          </a:xfrm>
          <a:prstGeom prst="donut">
            <a:avLst/>
          </a:prstGeom>
          <a:gradFill>
            <a:gsLst>
              <a:gs pos="49000">
                <a:srgbClr val="2E6F56">
                  <a:lumMod val="37000"/>
                  <a:alpha val="0"/>
                </a:srgbClr>
              </a:gs>
              <a:gs pos="0">
                <a:srgbClr val="35A16B"/>
              </a:gs>
              <a:gs pos="100000">
                <a:srgbClr val="00897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07DDAF76-9C79-DC4D-97C9-F66471688956}"/>
              </a:ext>
            </a:extLst>
          </p:cNvPr>
          <p:cNvCxnSpPr>
            <a:cxnSpLocks/>
            <a:stCxn id="98" idx="6"/>
            <a:endCxn id="77" idx="2"/>
          </p:cNvCxnSpPr>
          <p:nvPr/>
        </p:nvCxnSpPr>
        <p:spPr>
          <a:xfrm>
            <a:off x="2240781" y="2563342"/>
            <a:ext cx="2461498" cy="12213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Кольцо 76">
            <a:extLst>
              <a:ext uri="{FF2B5EF4-FFF2-40B4-BE49-F238E27FC236}">
                <a16:creationId xmlns:a16="http://schemas.microsoft.com/office/drawing/2014/main" id="{87E83668-900C-A14C-A8F0-E55B4B229B90}"/>
              </a:ext>
            </a:extLst>
          </p:cNvPr>
          <p:cNvSpPr/>
          <p:nvPr/>
        </p:nvSpPr>
        <p:spPr>
          <a:xfrm>
            <a:off x="4702279" y="2304628"/>
            <a:ext cx="541867" cy="541854"/>
          </a:xfrm>
          <a:prstGeom prst="donut">
            <a:avLst/>
          </a:prstGeom>
          <a:gradFill>
            <a:gsLst>
              <a:gs pos="49000">
                <a:srgbClr val="2E6F56">
                  <a:lumMod val="37000"/>
                  <a:alpha val="0"/>
                </a:srgbClr>
              </a:gs>
              <a:gs pos="0">
                <a:srgbClr val="35A16B"/>
              </a:gs>
              <a:gs pos="100000">
                <a:srgbClr val="00897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6DE4CDA6-321B-6444-ADAD-FCC09A273E79}"/>
              </a:ext>
            </a:extLst>
          </p:cNvPr>
          <p:cNvCxnSpPr>
            <a:cxnSpLocks/>
            <a:stCxn id="74" idx="6"/>
            <a:endCxn id="83" idx="2"/>
          </p:cNvCxnSpPr>
          <p:nvPr/>
        </p:nvCxnSpPr>
        <p:spPr>
          <a:xfrm flipV="1">
            <a:off x="3752734" y="1590070"/>
            <a:ext cx="2970856" cy="1752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Кольцо 78">
            <a:extLst>
              <a:ext uri="{FF2B5EF4-FFF2-40B4-BE49-F238E27FC236}">
                <a16:creationId xmlns:a16="http://schemas.microsoft.com/office/drawing/2014/main" id="{20D58097-760C-5B42-855A-9752D1A80234}"/>
              </a:ext>
            </a:extLst>
          </p:cNvPr>
          <p:cNvSpPr/>
          <p:nvPr/>
        </p:nvSpPr>
        <p:spPr>
          <a:xfrm>
            <a:off x="6723589" y="3693450"/>
            <a:ext cx="541867" cy="541854"/>
          </a:xfrm>
          <a:prstGeom prst="donut">
            <a:avLst/>
          </a:prstGeom>
          <a:gradFill>
            <a:gsLst>
              <a:gs pos="49000">
                <a:srgbClr val="2E6F56">
                  <a:lumMod val="37000"/>
                  <a:alpha val="0"/>
                </a:srgbClr>
              </a:gs>
              <a:gs pos="0">
                <a:srgbClr val="35A16B"/>
              </a:gs>
              <a:gs pos="100000">
                <a:srgbClr val="00897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Кольцо 82">
            <a:extLst>
              <a:ext uri="{FF2B5EF4-FFF2-40B4-BE49-F238E27FC236}">
                <a16:creationId xmlns:a16="http://schemas.microsoft.com/office/drawing/2014/main" id="{2E84D986-6EF8-FB43-BBE2-33B4E3F58D8D}"/>
              </a:ext>
            </a:extLst>
          </p:cNvPr>
          <p:cNvSpPr/>
          <p:nvPr/>
        </p:nvSpPr>
        <p:spPr>
          <a:xfrm>
            <a:off x="6723590" y="1319143"/>
            <a:ext cx="541867" cy="541854"/>
          </a:xfrm>
          <a:prstGeom prst="donut">
            <a:avLst/>
          </a:prstGeom>
          <a:gradFill>
            <a:gsLst>
              <a:gs pos="49000">
                <a:srgbClr val="2E6F56">
                  <a:lumMod val="37000"/>
                  <a:alpha val="0"/>
                </a:srgbClr>
              </a:gs>
              <a:gs pos="0">
                <a:srgbClr val="35A16B"/>
              </a:gs>
              <a:gs pos="100000">
                <a:srgbClr val="00897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FADCAD1E-92FE-D448-975D-E6E61112BD0F}"/>
              </a:ext>
            </a:extLst>
          </p:cNvPr>
          <p:cNvCxnSpPr>
            <a:cxnSpLocks/>
            <a:stCxn id="77" idx="5"/>
            <a:endCxn id="79" idx="1"/>
          </p:cNvCxnSpPr>
          <p:nvPr/>
        </p:nvCxnSpPr>
        <p:spPr>
          <a:xfrm>
            <a:off x="5164791" y="2767129"/>
            <a:ext cx="1638153" cy="1005674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322D4923-669A-AF46-8441-DBC987DAFE94}"/>
              </a:ext>
            </a:extLst>
          </p:cNvPr>
          <p:cNvCxnSpPr>
            <a:cxnSpLocks/>
            <a:stCxn id="83" idx="3"/>
            <a:endCxn id="77" idx="6"/>
          </p:cNvCxnSpPr>
          <p:nvPr/>
        </p:nvCxnSpPr>
        <p:spPr>
          <a:xfrm flipH="1">
            <a:off x="5244146" y="1781644"/>
            <a:ext cx="1558799" cy="793911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C23A26CA-9C00-F14E-93EC-32BC376FF476}"/>
              </a:ext>
            </a:extLst>
          </p:cNvPr>
          <p:cNvCxnSpPr>
            <a:cxnSpLocks/>
            <a:endCxn id="98" idx="2"/>
          </p:cNvCxnSpPr>
          <p:nvPr/>
        </p:nvCxnSpPr>
        <p:spPr>
          <a:xfrm>
            <a:off x="-1569219" y="2521110"/>
            <a:ext cx="3268133" cy="42232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Кольцо 97">
            <a:extLst>
              <a:ext uri="{FF2B5EF4-FFF2-40B4-BE49-F238E27FC236}">
                <a16:creationId xmlns:a16="http://schemas.microsoft.com/office/drawing/2014/main" id="{AFF66860-01EC-CC46-BEFA-E29A9852B36D}"/>
              </a:ext>
            </a:extLst>
          </p:cNvPr>
          <p:cNvSpPr/>
          <p:nvPr/>
        </p:nvSpPr>
        <p:spPr>
          <a:xfrm>
            <a:off x="1698914" y="2292415"/>
            <a:ext cx="541867" cy="541854"/>
          </a:xfrm>
          <a:prstGeom prst="donut">
            <a:avLst/>
          </a:prstGeom>
          <a:gradFill>
            <a:gsLst>
              <a:gs pos="49000">
                <a:srgbClr val="2E6F56">
                  <a:lumMod val="37000"/>
                  <a:alpha val="0"/>
                </a:srgbClr>
              </a:gs>
              <a:gs pos="0">
                <a:srgbClr val="35A16B"/>
              </a:gs>
              <a:gs pos="100000">
                <a:srgbClr val="00897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Кольцо 52">
            <a:extLst>
              <a:ext uri="{FF2B5EF4-FFF2-40B4-BE49-F238E27FC236}">
                <a16:creationId xmlns:a16="http://schemas.microsoft.com/office/drawing/2014/main" id="{5A4C4208-7568-744D-9E4E-A6B329B76146}"/>
              </a:ext>
            </a:extLst>
          </p:cNvPr>
          <p:cNvSpPr/>
          <p:nvPr/>
        </p:nvSpPr>
        <p:spPr>
          <a:xfrm>
            <a:off x="8151096" y="6084774"/>
            <a:ext cx="541867" cy="541854"/>
          </a:xfrm>
          <a:prstGeom prst="donut">
            <a:avLst/>
          </a:prstGeom>
          <a:gradFill>
            <a:gsLst>
              <a:gs pos="49000">
                <a:srgbClr val="2E6F56">
                  <a:lumMod val="37000"/>
                  <a:alpha val="0"/>
                </a:srgbClr>
              </a:gs>
              <a:gs pos="0">
                <a:srgbClr val="35A16B"/>
              </a:gs>
              <a:gs pos="100000">
                <a:srgbClr val="00897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D16A312E-4EBD-554A-BA07-9B6D90D50801}"/>
              </a:ext>
            </a:extLst>
          </p:cNvPr>
          <p:cNvCxnSpPr>
            <a:cxnSpLocks/>
            <a:stCxn id="79" idx="5"/>
            <a:endCxn id="53" idx="1"/>
          </p:cNvCxnSpPr>
          <p:nvPr/>
        </p:nvCxnSpPr>
        <p:spPr>
          <a:xfrm>
            <a:off x="7186101" y="4155951"/>
            <a:ext cx="1044350" cy="2008176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Кольцо 56">
            <a:extLst>
              <a:ext uri="{FF2B5EF4-FFF2-40B4-BE49-F238E27FC236}">
                <a16:creationId xmlns:a16="http://schemas.microsoft.com/office/drawing/2014/main" id="{269BD45D-7693-D243-8EAA-4C1D445BAB35}"/>
              </a:ext>
            </a:extLst>
          </p:cNvPr>
          <p:cNvSpPr/>
          <p:nvPr/>
        </p:nvSpPr>
        <p:spPr>
          <a:xfrm>
            <a:off x="7805677" y="234128"/>
            <a:ext cx="541867" cy="541854"/>
          </a:xfrm>
          <a:prstGeom prst="donut">
            <a:avLst/>
          </a:prstGeom>
          <a:gradFill>
            <a:gsLst>
              <a:gs pos="49000">
                <a:srgbClr val="2E6F56">
                  <a:lumMod val="37000"/>
                  <a:alpha val="0"/>
                </a:srgbClr>
              </a:gs>
              <a:gs pos="0">
                <a:srgbClr val="35A16B"/>
              </a:gs>
              <a:gs pos="100000">
                <a:srgbClr val="00897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0FCE9A4C-CD4E-994B-8179-BDD8EC3ECF1C}"/>
              </a:ext>
            </a:extLst>
          </p:cNvPr>
          <p:cNvCxnSpPr>
            <a:cxnSpLocks/>
            <a:stCxn id="57" idx="3"/>
            <a:endCxn id="83" idx="7"/>
          </p:cNvCxnSpPr>
          <p:nvPr/>
        </p:nvCxnSpPr>
        <p:spPr>
          <a:xfrm flipH="1">
            <a:off x="7186102" y="696629"/>
            <a:ext cx="698930" cy="701867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BCB16EC8-9D7F-9C44-82FF-B68BEFEDD85C}"/>
              </a:ext>
            </a:extLst>
          </p:cNvPr>
          <p:cNvCxnSpPr>
            <a:cxnSpLocks/>
            <a:stCxn id="83" idx="4"/>
            <a:endCxn id="79" idx="0"/>
          </p:cNvCxnSpPr>
          <p:nvPr/>
        </p:nvCxnSpPr>
        <p:spPr>
          <a:xfrm flipH="1">
            <a:off x="6994523" y="1860997"/>
            <a:ext cx="1" cy="1832453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Кольцо 85">
            <a:extLst>
              <a:ext uri="{FF2B5EF4-FFF2-40B4-BE49-F238E27FC236}">
                <a16:creationId xmlns:a16="http://schemas.microsoft.com/office/drawing/2014/main" id="{DA64A3CE-B169-BE4B-8E61-DC165A7B4DEF}"/>
              </a:ext>
            </a:extLst>
          </p:cNvPr>
          <p:cNvSpPr/>
          <p:nvPr/>
        </p:nvSpPr>
        <p:spPr>
          <a:xfrm>
            <a:off x="1609018" y="231372"/>
            <a:ext cx="541867" cy="541854"/>
          </a:xfrm>
          <a:prstGeom prst="donut">
            <a:avLst/>
          </a:prstGeom>
          <a:gradFill>
            <a:gsLst>
              <a:gs pos="49000">
                <a:srgbClr val="2E6F56">
                  <a:lumMod val="37000"/>
                  <a:alpha val="0"/>
                </a:srgbClr>
              </a:gs>
              <a:gs pos="0">
                <a:srgbClr val="35A16B"/>
              </a:gs>
              <a:gs pos="100000">
                <a:srgbClr val="00897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B4753260-C2A0-8D43-93D8-17CC13C0F8A3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-1850398" y="469684"/>
            <a:ext cx="3459416" cy="32615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>
            <a:extLst>
              <a:ext uri="{FF2B5EF4-FFF2-40B4-BE49-F238E27FC236}">
                <a16:creationId xmlns:a16="http://schemas.microsoft.com/office/drawing/2014/main" id="{54F4EC23-50F5-8048-897F-DBD242E8CB15}"/>
              </a:ext>
            </a:extLst>
          </p:cNvPr>
          <p:cNvCxnSpPr>
            <a:cxnSpLocks/>
            <a:stCxn id="57" idx="2"/>
            <a:endCxn id="52" idx="6"/>
          </p:cNvCxnSpPr>
          <p:nvPr/>
        </p:nvCxnSpPr>
        <p:spPr>
          <a:xfrm flipH="1">
            <a:off x="5302517" y="505055"/>
            <a:ext cx="2503160" cy="0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Кольцо 160">
            <a:extLst>
              <a:ext uri="{FF2B5EF4-FFF2-40B4-BE49-F238E27FC236}">
                <a16:creationId xmlns:a16="http://schemas.microsoft.com/office/drawing/2014/main" id="{F2AF1EC3-4335-AE40-BCA9-27D783C806C7}"/>
              </a:ext>
            </a:extLst>
          </p:cNvPr>
          <p:cNvSpPr/>
          <p:nvPr/>
        </p:nvSpPr>
        <p:spPr>
          <a:xfrm>
            <a:off x="10715940" y="231372"/>
            <a:ext cx="541867" cy="541854"/>
          </a:xfrm>
          <a:prstGeom prst="donut">
            <a:avLst/>
          </a:prstGeom>
          <a:gradFill>
            <a:gsLst>
              <a:gs pos="49000">
                <a:srgbClr val="2E6F56">
                  <a:lumMod val="37000"/>
                  <a:alpha val="0"/>
                </a:srgbClr>
              </a:gs>
              <a:gs pos="0">
                <a:srgbClr val="35A16B"/>
              </a:gs>
              <a:gs pos="100000">
                <a:srgbClr val="00897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2" name="Прямая соединительная линия 161">
            <a:extLst>
              <a:ext uri="{FF2B5EF4-FFF2-40B4-BE49-F238E27FC236}">
                <a16:creationId xmlns:a16="http://schemas.microsoft.com/office/drawing/2014/main" id="{2C285713-23A5-EA42-9D85-C5389E977773}"/>
              </a:ext>
            </a:extLst>
          </p:cNvPr>
          <p:cNvCxnSpPr>
            <a:cxnSpLocks/>
            <a:stCxn id="161" idx="2"/>
            <a:endCxn id="57" idx="6"/>
          </p:cNvCxnSpPr>
          <p:nvPr/>
        </p:nvCxnSpPr>
        <p:spPr>
          <a:xfrm flipH="1">
            <a:off x="8347544" y="502299"/>
            <a:ext cx="2368396" cy="2756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469A6A5D-32C3-F34C-89A0-32960ADA2951}"/>
              </a:ext>
            </a:extLst>
          </p:cNvPr>
          <p:cNvCxnSpPr>
            <a:cxnSpLocks/>
          </p:cNvCxnSpPr>
          <p:nvPr/>
        </p:nvCxnSpPr>
        <p:spPr>
          <a:xfrm flipH="1">
            <a:off x="11257807" y="502299"/>
            <a:ext cx="2368396" cy="2756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>
            <a:extLst>
              <a:ext uri="{FF2B5EF4-FFF2-40B4-BE49-F238E27FC236}">
                <a16:creationId xmlns:a16="http://schemas.microsoft.com/office/drawing/2014/main" id="{50C0C3D8-CF53-AF47-8F99-A1BD84F2F0DC}"/>
              </a:ext>
            </a:extLst>
          </p:cNvPr>
          <p:cNvCxnSpPr>
            <a:cxnSpLocks/>
            <a:endCxn id="74" idx="1"/>
          </p:cNvCxnSpPr>
          <p:nvPr/>
        </p:nvCxnSpPr>
        <p:spPr>
          <a:xfrm>
            <a:off x="2028261" y="690905"/>
            <a:ext cx="1261961" cy="709343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>
            <a:extLst>
              <a:ext uri="{FF2B5EF4-FFF2-40B4-BE49-F238E27FC236}">
                <a16:creationId xmlns:a16="http://schemas.microsoft.com/office/drawing/2014/main" id="{576E372A-FAB8-B24E-AE03-FF5073070873}"/>
              </a:ext>
            </a:extLst>
          </p:cNvPr>
          <p:cNvCxnSpPr>
            <a:cxnSpLocks/>
            <a:stCxn id="98" idx="7"/>
            <a:endCxn id="74" idx="3"/>
          </p:cNvCxnSpPr>
          <p:nvPr/>
        </p:nvCxnSpPr>
        <p:spPr>
          <a:xfrm flipV="1">
            <a:off x="2161426" y="1783396"/>
            <a:ext cx="1128796" cy="588372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Кольцо 70">
            <a:extLst>
              <a:ext uri="{FF2B5EF4-FFF2-40B4-BE49-F238E27FC236}">
                <a16:creationId xmlns:a16="http://schemas.microsoft.com/office/drawing/2014/main" id="{7CA33833-6863-084E-96F1-B57ED5EAFCE3}"/>
              </a:ext>
            </a:extLst>
          </p:cNvPr>
          <p:cNvSpPr/>
          <p:nvPr/>
        </p:nvSpPr>
        <p:spPr>
          <a:xfrm>
            <a:off x="11418330" y="6084774"/>
            <a:ext cx="541867" cy="541854"/>
          </a:xfrm>
          <a:prstGeom prst="donut">
            <a:avLst/>
          </a:prstGeom>
          <a:gradFill>
            <a:gsLst>
              <a:gs pos="49000">
                <a:srgbClr val="2E6F56">
                  <a:lumMod val="37000"/>
                  <a:alpha val="0"/>
                </a:srgbClr>
              </a:gs>
              <a:gs pos="0">
                <a:srgbClr val="35A16B"/>
              </a:gs>
              <a:gs pos="100000">
                <a:srgbClr val="00897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3AB08D18-6707-6A49-B2EF-B1B198876410}"/>
              </a:ext>
            </a:extLst>
          </p:cNvPr>
          <p:cNvCxnSpPr>
            <a:cxnSpLocks/>
            <a:stCxn id="71" idx="2"/>
            <a:endCxn id="53" idx="6"/>
          </p:cNvCxnSpPr>
          <p:nvPr/>
        </p:nvCxnSpPr>
        <p:spPr>
          <a:xfrm flipH="1">
            <a:off x="8692963" y="6355701"/>
            <a:ext cx="2725367" cy="0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CFE91DE6-8702-114B-9953-B10B98E0AF6B}"/>
              </a:ext>
            </a:extLst>
          </p:cNvPr>
          <p:cNvCxnSpPr>
            <a:cxnSpLocks/>
            <a:endCxn id="71" idx="6"/>
          </p:cNvCxnSpPr>
          <p:nvPr/>
        </p:nvCxnSpPr>
        <p:spPr>
          <a:xfrm flipH="1">
            <a:off x="11960197" y="6355701"/>
            <a:ext cx="1475387" cy="0"/>
          </a:xfrm>
          <a:prstGeom prst="line">
            <a:avLst/>
          </a:prstGeom>
          <a:ln w="38100">
            <a:solidFill>
              <a:srgbClr val="2F6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15BE10-3647-430F-4DF5-E5204EF4E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12" y="2106112"/>
            <a:ext cx="3165996" cy="3165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7941EB-F1CF-60F7-F7FC-78A7AFFA5255}"/>
              </a:ext>
            </a:extLst>
          </p:cNvPr>
          <p:cNvSpPr txBox="1"/>
          <p:nvPr/>
        </p:nvSpPr>
        <p:spPr>
          <a:xfrm>
            <a:off x="8481916" y="5198957"/>
            <a:ext cx="326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rPr>
              <a:t>социальные сети АКИТ РФ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2F1A8E-4AC0-2E49-0CEF-847D15A2D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907" y="1116545"/>
            <a:ext cx="2767334" cy="7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5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3479" y="1230820"/>
            <a:ext cx="3077428" cy="830997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Наличие специализированной организации промышленного кластера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SemiBold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2468" y="2231888"/>
            <a:ext cx="3092621" cy="584775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Территория одного или нескольких субъектов Российской Федерации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1372" y="3252951"/>
            <a:ext cx="3084726" cy="584775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Не менее </a:t>
            </a:r>
            <a:r>
              <a:rPr kumimoji="0" lang="ru-RU" sz="1600" b="1" i="0" u="none" strike="noStrike" kern="1200" cap="none" spc="-11" normalizeH="0" baseline="0" noProof="0" dirty="0">
                <a:ln>
                  <a:noFill/>
                </a:ln>
                <a:solidFill>
                  <a:srgbClr val="2F6F57"/>
                </a:solidFill>
                <a:effectLst/>
                <a:uLnTx/>
                <a:uFillTx/>
                <a:latin typeface="Akrobat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kumimoji="0" lang="ru-RU" sz="16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промышленных предприятий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108801" y="4378477"/>
            <a:ext cx="3068926" cy="1323439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и развитие кластера осуществляются с учетом стратегии пространственного развития РФ и схем территориального планирования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049546" y="918774"/>
            <a:ext cx="3066451" cy="3093154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Каждый участник промышленного кластера имеет не менее </a:t>
            </a:r>
            <a:r>
              <a:rPr kumimoji="0" lang="ru-RU" sz="1500" b="1" i="0" u="none" strike="noStrike" kern="1200" cap="none" spc="-11" normalizeH="0" baseline="0" noProof="0" dirty="0">
                <a:ln>
                  <a:noFill/>
                </a:ln>
                <a:solidFill>
                  <a:srgbClr val="2F6F57"/>
                </a:solidFill>
                <a:effectLst/>
                <a:uLnTx/>
                <a:uFillTx/>
                <a:latin typeface="Akrobat Extra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kumimoji="0" lang="ru-RU" sz="15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договора о </a:t>
            </a:r>
            <a:r>
              <a:rPr kumimoji="0" lang="ru-RU" sz="1500" b="1" i="0" u="none" strike="noStrike" kern="1200" cap="none" spc="-11" normalizeH="0" baseline="0" noProof="0" dirty="0">
                <a:ln>
                  <a:noFill/>
                </a:ln>
                <a:solidFill>
                  <a:srgbClr val="2F6F57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реализации проекта по производству импортозамещающей промышленной продукции </a:t>
            </a:r>
            <a:r>
              <a:rPr kumimoji="0" lang="ru-RU" sz="15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промышленного кластера </a:t>
            </a:r>
            <a:r>
              <a:rPr kumimoji="0" lang="ru-RU" sz="15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Extra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и (или) </a:t>
            </a:r>
            <a:r>
              <a:rPr kumimoji="0" lang="ru-RU" sz="15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договора о </a:t>
            </a:r>
            <a:r>
              <a:rPr kumimoji="0" lang="ru-RU" sz="1500" b="1" i="0" u="none" strike="noStrike" kern="1200" cap="none" spc="-11" normalizeH="0" baseline="0" noProof="0" dirty="0">
                <a:ln>
                  <a:noFill/>
                </a:ln>
                <a:solidFill>
                  <a:srgbClr val="2F6F57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поставке промышленной продукции </a:t>
            </a:r>
            <a:r>
              <a:rPr kumimoji="0" lang="ru-RU" sz="15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промышленного кластера </a:t>
            </a:r>
            <a:r>
              <a:rPr kumimoji="0" lang="ru-RU" sz="15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Extra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и (или) </a:t>
            </a:r>
            <a:r>
              <a:rPr kumimoji="0" lang="ru-RU" sz="15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anose="000007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договора о</a:t>
            </a:r>
            <a:r>
              <a:rPr kumimoji="0" lang="ru-RU" sz="15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Extra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1500" b="1" i="0" u="none" strike="noStrike" kern="1200" cap="none" spc="-11" normalizeH="0" baseline="0" noProof="0" dirty="0">
                <a:ln>
                  <a:noFill/>
                </a:ln>
                <a:solidFill>
                  <a:srgbClr val="2E6F56"/>
                </a:solidFill>
                <a:effectLst/>
                <a:uLnTx/>
                <a:uFillTx/>
                <a:latin typeface="Akrobat SemiBold" panose="000007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выполнении работ и (или) услуг производственного характера </a:t>
            </a:r>
            <a:r>
              <a:rPr kumimoji="0" lang="ru-RU" sz="15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Extra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и (или) </a:t>
            </a:r>
            <a:r>
              <a:rPr kumimoji="0" lang="ru-RU" sz="15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является </a:t>
            </a:r>
            <a:r>
              <a:rPr kumimoji="0" lang="ru-RU" sz="1500" b="1" i="0" u="none" strike="noStrike" kern="1200" cap="none" spc="-11" normalizeH="0" baseline="0" noProof="0" dirty="0">
                <a:ln>
                  <a:noFill/>
                </a:ln>
                <a:solidFill>
                  <a:srgbClr val="2F6F57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стороной или привлеченным лицом специального инвестиционного контракта</a:t>
            </a:r>
            <a:endParaRPr kumimoji="0" lang="ru-RU" sz="1500" b="1" i="0" u="none" strike="noStrike" kern="1200" cap="none" spc="-1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SemiBold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4541917" y="692574"/>
            <a:ext cx="3326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F6F57"/>
                </a:solidFill>
                <a:effectLst/>
                <a:uLnTx/>
                <a:uFillTx/>
                <a:latin typeface="Akrobat 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Специализированная организация промышленного кластера (СОПК)*</a:t>
            </a:r>
          </a:p>
        </p:txBody>
      </p:sp>
      <p:sp>
        <p:nvSpPr>
          <p:cNvPr id="257" name="Прямоугольник 256">
            <a:extLst>
              <a:ext uri="{FF2B5EF4-FFF2-40B4-BE49-F238E27FC236}">
                <a16:creationId xmlns:a16="http://schemas.microsoft.com/office/drawing/2014/main" id="{3F5A14BD-3F46-49E3-BCFA-358ADA84E20D}"/>
              </a:ext>
            </a:extLst>
          </p:cNvPr>
          <p:cNvSpPr/>
          <p:nvPr/>
        </p:nvSpPr>
        <p:spPr>
          <a:xfrm>
            <a:off x="4080754" y="3531551"/>
            <a:ext cx="956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F6F57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Участники кластера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F6F57"/>
              </a:solidFill>
              <a:effectLst/>
              <a:uLnTx/>
              <a:uFillTx/>
              <a:latin typeface="Akrobat" panose="000006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9" name="Прямоугольник 258">
            <a:extLst>
              <a:ext uri="{FF2B5EF4-FFF2-40B4-BE49-F238E27FC236}">
                <a16:creationId xmlns:a16="http://schemas.microsoft.com/office/drawing/2014/main" id="{F094E894-3268-4F0F-9B43-314AC6B3E8EE}"/>
              </a:ext>
            </a:extLst>
          </p:cNvPr>
          <p:cNvSpPr/>
          <p:nvPr/>
        </p:nvSpPr>
        <p:spPr>
          <a:xfrm>
            <a:off x="5225878" y="5011038"/>
            <a:ext cx="1947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F6F57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Производитель конечной продукции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F6F57"/>
              </a:solidFill>
              <a:effectLst/>
              <a:uLnTx/>
              <a:uFillTx/>
              <a:latin typeface="Akrobat" panose="000006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0" name="Овал 259">
            <a:extLst>
              <a:ext uri="{FF2B5EF4-FFF2-40B4-BE49-F238E27FC236}">
                <a16:creationId xmlns:a16="http://schemas.microsoft.com/office/drawing/2014/main" id="{FA54A23E-90BF-4530-8E5A-306513279B1A}"/>
              </a:ext>
            </a:extLst>
          </p:cNvPr>
          <p:cNvSpPr/>
          <p:nvPr/>
        </p:nvSpPr>
        <p:spPr>
          <a:xfrm>
            <a:off x="5788165" y="4176555"/>
            <a:ext cx="858718" cy="839777"/>
          </a:xfrm>
          <a:prstGeom prst="ellipse">
            <a:avLst/>
          </a:prstGeom>
          <a:noFill/>
          <a:ln>
            <a:solidFill>
              <a:srgbClr val="458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4" name="Группа 263">
            <a:extLst>
              <a:ext uri="{FF2B5EF4-FFF2-40B4-BE49-F238E27FC236}">
                <a16:creationId xmlns:a16="http://schemas.microsoft.com/office/drawing/2014/main" id="{1883DD2F-A9D4-4BCC-ADB1-E9DAA3DF5718}"/>
              </a:ext>
            </a:extLst>
          </p:cNvPr>
          <p:cNvGrpSpPr/>
          <p:nvPr/>
        </p:nvGrpSpPr>
        <p:grpSpPr>
          <a:xfrm>
            <a:off x="4731310" y="2038823"/>
            <a:ext cx="2938256" cy="2853206"/>
            <a:chOff x="5028447" y="2933761"/>
            <a:chExt cx="2129504" cy="2040183"/>
          </a:xfrm>
        </p:grpSpPr>
        <p:grpSp>
          <p:nvGrpSpPr>
            <p:cNvPr id="265" name="Группа 264">
              <a:extLst>
                <a:ext uri="{FF2B5EF4-FFF2-40B4-BE49-F238E27FC236}">
                  <a16:creationId xmlns:a16="http://schemas.microsoft.com/office/drawing/2014/main" id="{CAB26285-73A5-49BB-911E-DE87880B3BE3}"/>
                </a:ext>
              </a:extLst>
            </p:cNvPr>
            <p:cNvGrpSpPr/>
            <p:nvPr/>
          </p:nvGrpSpPr>
          <p:grpSpPr>
            <a:xfrm>
              <a:off x="5028447" y="2933761"/>
              <a:ext cx="2129504" cy="2040183"/>
              <a:chOff x="4854738" y="2589723"/>
              <a:chExt cx="2476921" cy="2373028"/>
            </a:xfrm>
          </p:grpSpPr>
          <p:pic>
            <p:nvPicPr>
              <p:cNvPr id="292" name="Рисунок 291">
                <a:extLst>
                  <a:ext uri="{FF2B5EF4-FFF2-40B4-BE49-F238E27FC236}">
                    <a16:creationId xmlns:a16="http://schemas.microsoft.com/office/drawing/2014/main" id="{3158FCC2-E1D4-4C5B-B4FF-013232AD2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7429" y="3398329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93" name="Рисунок 292">
                <a:extLst>
                  <a:ext uri="{FF2B5EF4-FFF2-40B4-BE49-F238E27FC236}">
                    <a16:creationId xmlns:a16="http://schemas.microsoft.com/office/drawing/2014/main" id="{19DE7458-DF2D-4777-8503-7F1D31AE9A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198" y="4422751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94" name="Рисунок 293">
                <a:extLst>
                  <a:ext uri="{FF2B5EF4-FFF2-40B4-BE49-F238E27FC236}">
                    <a16:creationId xmlns:a16="http://schemas.microsoft.com/office/drawing/2014/main" id="{3A5059F3-CB29-4FFA-8695-A074772830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4738" y="2589723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95" name="Рисунок 294">
                <a:extLst>
                  <a:ext uri="{FF2B5EF4-FFF2-40B4-BE49-F238E27FC236}">
                    <a16:creationId xmlns:a16="http://schemas.microsoft.com/office/drawing/2014/main" id="{083CA698-3DED-4B91-9795-B337B25918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1659" y="2589723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96" name="Рисунок 295">
                <a:extLst>
                  <a:ext uri="{FF2B5EF4-FFF2-40B4-BE49-F238E27FC236}">
                    <a16:creationId xmlns:a16="http://schemas.microsoft.com/office/drawing/2014/main" id="{0C6A28AF-7DB7-4C2E-A4CE-998516A16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8968" y="3398329"/>
                <a:ext cx="540000" cy="540000"/>
              </a:xfrm>
              <a:prstGeom prst="rect">
                <a:avLst/>
              </a:prstGeom>
            </p:spPr>
          </p:pic>
        </p:grpSp>
        <p:cxnSp>
          <p:nvCxnSpPr>
            <p:cNvPr id="271" name="Прямая соединительная линия 270">
              <a:extLst>
                <a:ext uri="{FF2B5EF4-FFF2-40B4-BE49-F238E27FC236}">
                  <a16:creationId xmlns:a16="http://schemas.microsoft.com/office/drawing/2014/main" id="{89B095C0-CEFC-4CFA-A195-07859C879DBB}"/>
                </a:ext>
              </a:extLst>
            </p:cNvPr>
            <p:cNvCxnSpPr>
              <a:cxnSpLocks/>
              <a:stCxn id="292" idx="1"/>
              <a:endCxn id="296" idx="3"/>
            </p:cNvCxnSpPr>
            <p:nvPr/>
          </p:nvCxnSpPr>
          <p:spPr>
            <a:xfrm flipH="1">
              <a:off x="5909017" y="3861080"/>
              <a:ext cx="368364" cy="0"/>
            </a:xfrm>
            <a:prstGeom prst="line">
              <a:avLst/>
            </a:prstGeom>
            <a:ln w="15875">
              <a:solidFill>
                <a:srgbClr val="2E6F56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Соединитель: изогнутый 273">
              <a:extLst>
                <a:ext uri="{FF2B5EF4-FFF2-40B4-BE49-F238E27FC236}">
                  <a16:creationId xmlns:a16="http://schemas.microsoft.com/office/drawing/2014/main" id="{F2EE8421-9BB9-4B5A-9E2D-2B48DC1EF0AE}"/>
                </a:ext>
              </a:extLst>
            </p:cNvPr>
            <p:cNvCxnSpPr>
              <a:cxnSpLocks/>
              <a:stCxn id="295" idx="2"/>
              <a:endCxn id="292" idx="3"/>
            </p:cNvCxnSpPr>
            <p:nvPr/>
          </p:nvCxnSpPr>
          <p:spPr>
            <a:xfrm rot="5400000">
              <a:off x="6602201" y="3537458"/>
              <a:ext cx="463061" cy="184182"/>
            </a:xfrm>
            <a:prstGeom prst="curvedConnector2">
              <a:avLst/>
            </a:prstGeom>
            <a:ln w="15875">
              <a:solidFill>
                <a:srgbClr val="2E6F56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Соединитель: изогнутый 274">
              <a:extLst>
                <a:ext uri="{FF2B5EF4-FFF2-40B4-BE49-F238E27FC236}">
                  <a16:creationId xmlns:a16="http://schemas.microsoft.com/office/drawing/2014/main" id="{8EA2445C-BA0A-4AF6-8934-92C4DF80304D}"/>
                </a:ext>
              </a:extLst>
            </p:cNvPr>
            <p:cNvCxnSpPr>
              <a:cxnSpLocks/>
              <a:stCxn id="294" idx="2"/>
              <a:endCxn id="296" idx="1"/>
            </p:cNvCxnSpPr>
            <p:nvPr/>
          </p:nvCxnSpPr>
          <p:spPr>
            <a:xfrm rot="16200000" flipH="1">
              <a:off x="5121137" y="3537458"/>
              <a:ext cx="463061" cy="184181"/>
            </a:xfrm>
            <a:prstGeom prst="curvedConnector2">
              <a:avLst/>
            </a:prstGeom>
            <a:ln w="15875">
              <a:solidFill>
                <a:srgbClr val="2E6F56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Соединитель: изогнутый 281">
              <a:extLst>
                <a:ext uri="{FF2B5EF4-FFF2-40B4-BE49-F238E27FC236}">
                  <a16:creationId xmlns:a16="http://schemas.microsoft.com/office/drawing/2014/main" id="{52172835-61D1-47D1-A876-1A200E1B2AF5}"/>
                </a:ext>
              </a:extLst>
            </p:cNvPr>
            <p:cNvCxnSpPr>
              <a:cxnSpLocks/>
              <a:stCxn id="292" idx="2"/>
              <a:endCxn id="260" idx="6"/>
            </p:cNvCxnSpPr>
            <p:nvPr/>
          </p:nvCxnSpPr>
          <p:spPr>
            <a:xfrm rot="5400000">
              <a:off x="6095456" y="4413034"/>
              <a:ext cx="733880" cy="94231"/>
            </a:xfrm>
            <a:prstGeom prst="curvedConnector2">
              <a:avLst/>
            </a:prstGeom>
            <a:ln w="15875">
              <a:solidFill>
                <a:srgbClr val="2E6F56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Соединитель: изогнутый 282">
              <a:extLst>
                <a:ext uri="{FF2B5EF4-FFF2-40B4-BE49-F238E27FC236}">
                  <a16:creationId xmlns:a16="http://schemas.microsoft.com/office/drawing/2014/main" id="{B1672AF8-A149-4A4D-B422-FAF35FE913A6}"/>
                </a:ext>
              </a:extLst>
            </p:cNvPr>
            <p:cNvCxnSpPr>
              <a:cxnSpLocks/>
              <a:stCxn id="296" idx="2"/>
              <a:endCxn id="260" idx="2"/>
            </p:cNvCxnSpPr>
            <p:nvPr/>
          </p:nvCxnSpPr>
          <p:spPr>
            <a:xfrm rot="16200000" flipH="1">
              <a:off x="5367966" y="4402131"/>
              <a:ext cx="733880" cy="116036"/>
            </a:xfrm>
            <a:prstGeom prst="curvedConnector2">
              <a:avLst/>
            </a:prstGeom>
            <a:ln w="15875">
              <a:solidFill>
                <a:srgbClr val="2E6F56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2" name="Левая фигурная скобка 301">
            <a:extLst>
              <a:ext uri="{FF2B5EF4-FFF2-40B4-BE49-F238E27FC236}">
                <a16:creationId xmlns:a16="http://schemas.microsoft.com/office/drawing/2014/main" id="{EA5FA14A-92B8-41B1-A117-1EF84EAD6A60}"/>
              </a:ext>
            </a:extLst>
          </p:cNvPr>
          <p:cNvSpPr/>
          <p:nvPr/>
        </p:nvSpPr>
        <p:spPr>
          <a:xfrm rot="9155855" flipH="1">
            <a:off x="4922502" y="2037167"/>
            <a:ext cx="136077" cy="3112160"/>
          </a:xfrm>
          <a:prstGeom prst="leftBrace">
            <a:avLst>
              <a:gd name="adj1" fmla="val 39462"/>
              <a:gd name="adj2" fmla="val 48829"/>
            </a:avLst>
          </a:prstGeom>
          <a:ln w="6350">
            <a:solidFill>
              <a:srgbClr val="455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03" name="Прямоугольник 302">
            <a:extLst>
              <a:ext uri="{FF2B5EF4-FFF2-40B4-BE49-F238E27FC236}">
                <a16:creationId xmlns:a16="http://schemas.microsoft.com/office/drawing/2014/main" id="{FEADAD43-F410-441F-A1B3-B927A59E70FB}"/>
              </a:ext>
            </a:extLst>
          </p:cNvPr>
          <p:cNvSpPr/>
          <p:nvPr/>
        </p:nvSpPr>
        <p:spPr>
          <a:xfrm>
            <a:off x="119709" y="6426676"/>
            <a:ext cx="10912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СОПК могут являться государственные фонды развития промышленности, создаваемые субъектами РФ</a:t>
            </a: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959745E6-9438-A144-A890-EFBEC1D7DA5A}"/>
              </a:ext>
            </a:extLst>
          </p:cNvPr>
          <p:cNvSpPr/>
          <p:nvPr/>
        </p:nvSpPr>
        <p:spPr>
          <a:xfrm>
            <a:off x="3214144" y="1253227"/>
            <a:ext cx="664720" cy="64230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rgbClr val="2E6F56"/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686C271-F12C-574A-9790-B64CA1BAF654}"/>
              </a:ext>
            </a:extLst>
          </p:cNvPr>
          <p:cNvSpPr txBox="1"/>
          <p:nvPr/>
        </p:nvSpPr>
        <p:spPr>
          <a:xfrm>
            <a:off x="3317114" y="1326197"/>
            <a:ext cx="4587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ExtraBold" panose="00000900000000000000" pitchFamily="50" charset="-52"/>
                <a:ea typeface="+mn-ea"/>
                <a:cs typeface="+mn-cs"/>
              </a:rPr>
              <a:t>1</a:t>
            </a: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EABD1BE0-FB2B-3F4A-9F0A-CCD2A720153C}"/>
              </a:ext>
            </a:extLst>
          </p:cNvPr>
          <p:cNvSpPr/>
          <p:nvPr/>
        </p:nvSpPr>
        <p:spPr>
          <a:xfrm>
            <a:off x="3214144" y="2158918"/>
            <a:ext cx="664720" cy="64230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rgbClr val="2E6F56"/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4513906-8A67-034C-8780-D8EAE5EB506C}"/>
              </a:ext>
            </a:extLst>
          </p:cNvPr>
          <p:cNvSpPr txBox="1"/>
          <p:nvPr/>
        </p:nvSpPr>
        <p:spPr>
          <a:xfrm>
            <a:off x="3317114" y="2231888"/>
            <a:ext cx="4587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ExtraBold" panose="00000900000000000000" pitchFamily="50" charset="-52"/>
                <a:ea typeface="+mn-ea"/>
                <a:cs typeface="+mn-cs"/>
              </a:rPr>
              <a:t>2</a:t>
            </a:r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A3A5EDEF-2856-BB45-895C-942639499A8A}"/>
              </a:ext>
            </a:extLst>
          </p:cNvPr>
          <p:cNvSpPr/>
          <p:nvPr/>
        </p:nvSpPr>
        <p:spPr>
          <a:xfrm>
            <a:off x="3214596" y="3107848"/>
            <a:ext cx="664720" cy="64230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rgbClr val="2E6F56"/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382586D-63A0-714C-A93D-4215686056B5}"/>
              </a:ext>
            </a:extLst>
          </p:cNvPr>
          <p:cNvSpPr txBox="1"/>
          <p:nvPr/>
        </p:nvSpPr>
        <p:spPr>
          <a:xfrm>
            <a:off x="3317566" y="3180818"/>
            <a:ext cx="4587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ExtraBold" panose="00000900000000000000" pitchFamily="50" charset="-52"/>
                <a:ea typeface="+mn-ea"/>
                <a:cs typeface="+mn-cs"/>
              </a:rPr>
              <a:t>3</a:t>
            </a: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5E0F12F5-9A80-5947-919F-D5B8F560C336}"/>
              </a:ext>
            </a:extLst>
          </p:cNvPr>
          <p:cNvSpPr/>
          <p:nvPr/>
        </p:nvSpPr>
        <p:spPr>
          <a:xfrm>
            <a:off x="3214144" y="5050779"/>
            <a:ext cx="664720" cy="64230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rgbClr val="2E6F56"/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3B88D2B-F180-744C-B6F8-68603B9C0AC7}"/>
              </a:ext>
            </a:extLst>
          </p:cNvPr>
          <p:cNvSpPr txBox="1"/>
          <p:nvPr/>
        </p:nvSpPr>
        <p:spPr>
          <a:xfrm>
            <a:off x="3317114" y="5123749"/>
            <a:ext cx="4587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ExtraBold" panose="00000900000000000000" pitchFamily="50" charset="-52"/>
                <a:ea typeface="+mn-ea"/>
                <a:cs typeface="+mn-cs"/>
              </a:rPr>
              <a:t>5</a:t>
            </a:r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650D75DB-A9C7-794B-90B7-7790FE424050}"/>
              </a:ext>
            </a:extLst>
          </p:cNvPr>
          <p:cNvSpPr/>
          <p:nvPr/>
        </p:nvSpPr>
        <p:spPr>
          <a:xfrm>
            <a:off x="8282578" y="4749517"/>
            <a:ext cx="664720" cy="64230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rgbClr val="2E6F56"/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D6447B5-9F47-BC46-90DB-C802E19FAC6A}"/>
              </a:ext>
            </a:extLst>
          </p:cNvPr>
          <p:cNvSpPr txBox="1"/>
          <p:nvPr/>
        </p:nvSpPr>
        <p:spPr>
          <a:xfrm>
            <a:off x="8385548" y="4822488"/>
            <a:ext cx="4587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ExtraBold" panose="00000900000000000000" pitchFamily="50" charset="-52"/>
                <a:ea typeface="+mn-ea"/>
                <a:cs typeface="+mn-cs"/>
              </a:rPr>
              <a:t>7</a:t>
            </a:r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737DD697-BB5C-D441-9978-435CEE403E09}"/>
              </a:ext>
            </a:extLst>
          </p:cNvPr>
          <p:cNvSpPr/>
          <p:nvPr/>
        </p:nvSpPr>
        <p:spPr>
          <a:xfrm>
            <a:off x="8355384" y="1240118"/>
            <a:ext cx="664720" cy="64230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rgbClr val="2E6F56"/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963DEB1-2DAE-A447-8ADA-1F76B9DD83B4}"/>
              </a:ext>
            </a:extLst>
          </p:cNvPr>
          <p:cNvSpPr txBox="1"/>
          <p:nvPr/>
        </p:nvSpPr>
        <p:spPr>
          <a:xfrm>
            <a:off x="8458354" y="1313089"/>
            <a:ext cx="4587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ExtraBold" panose="00000900000000000000" pitchFamily="50" charset="-52"/>
                <a:ea typeface="+mn-ea"/>
                <a:cs typeface="+mn-cs"/>
              </a:rPr>
              <a:t>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0F01F9CF-C302-E84F-9A02-5F68288B44E3}"/>
              </a:ext>
            </a:extLst>
          </p:cNvPr>
          <p:cNvSpPr/>
          <p:nvPr/>
        </p:nvSpPr>
        <p:spPr>
          <a:xfrm>
            <a:off x="114773" y="4043066"/>
            <a:ext cx="3084726" cy="584775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Не менее </a:t>
            </a:r>
            <a:r>
              <a:rPr kumimoji="0" lang="ru-RU" sz="1600" b="1" i="0" u="none" strike="noStrike" kern="1200" cap="none" spc="-11" normalizeH="0" baseline="0" noProof="0" dirty="0">
                <a:ln>
                  <a:noFill/>
                </a:ln>
                <a:solidFill>
                  <a:srgbClr val="2F6F57"/>
                </a:solidFill>
                <a:effectLst/>
                <a:uLnTx/>
                <a:uFillTx/>
                <a:latin typeface="Akrobat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kumimoji="0" lang="ru-RU" sz="16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предприятия, производящего конечную продукцию</a:t>
            </a:r>
          </a:p>
        </p:txBody>
      </p:sp>
      <p:sp>
        <p:nvSpPr>
          <p:cNvPr id="113" name="Овал 112">
            <a:extLst>
              <a:ext uri="{FF2B5EF4-FFF2-40B4-BE49-F238E27FC236}">
                <a16:creationId xmlns:a16="http://schemas.microsoft.com/office/drawing/2014/main" id="{83B58C01-A3DC-484F-B316-84F6ADB13070}"/>
              </a:ext>
            </a:extLst>
          </p:cNvPr>
          <p:cNvSpPr/>
          <p:nvPr/>
        </p:nvSpPr>
        <p:spPr>
          <a:xfrm>
            <a:off x="3214596" y="4013007"/>
            <a:ext cx="664720" cy="64230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rgbClr val="2E6F56"/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0BD6F56-AFB6-0541-AEFE-9D618E2E98F2}"/>
              </a:ext>
            </a:extLst>
          </p:cNvPr>
          <p:cNvSpPr txBox="1"/>
          <p:nvPr/>
        </p:nvSpPr>
        <p:spPr>
          <a:xfrm>
            <a:off x="3317566" y="4085977"/>
            <a:ext cx="4587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ExtraBold" panose="00000900000000000000" pitchFamily="50" charset="-52"/>
                <a:ea typeface="+mn-ea"/>
                <a:cs typeface="+mn-cs"/>
              </a:rPr>
              <a:t>4</a:t>
            </a:r>
          </a:p>
        </p:txBody>
      </p:sp>
      <p:grpSp>
        <p:nvGrpSpPr>
          <p:cNvPr id="116" name="Group 293">
            <a:extLst>
              <a:ext uri="{FF2B5EF4-FFF2-40B4-BE49-F238E27FC236}">
                <a16:creationId xmlns:a16="http://schemas.microsoft.com/office/drawing/2014/main" id="{8100E310-0417-9140-9AA8-2955D8129E7C}"/>
              </a:ext>
            </a:extLst>
          </p:cNvPr>
          <p:cNvGrpSpPr/>
          <p:nvPr/>
        </p:nvGrpSpPr>
        <p:grpSpPr>
          <a:xfrm>
            <a:off x="5816710" y="1728844"/>
            <a:ext cx="771542" cy="546722"/>
            <a:chOff x="4038601" y="1608138"/>
            <a:chExt cx="719137" cy="509588"/>
          </a:xfrm>
          <a:gradFill flip="none" rotWithShape="1">
            <a:gsLst>
              <a:gs pos="0">
                <a:srgbClr val="2F6F57">
                  <a:shade val="30000"/>
                  <a:satMod val="115000"/>
                </a:srgbClr>
              </a:gs>
              <a:gs pos="50000">
                <a:srgbClr val="2F6F57">
                  <a:shade val="67500"/>
                  <a:satMod val="115000"/>
                </a:srgbClr>
              </a:gs>
              <a:gs pos="100000">
                <a:srgbClr val="2F6F57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117" name="Freeform 356">
              <a:extLst>
                <a:ext uri="{FF2B5EF4-FFF2-40B4-BE49-F238E27FC236}">
                  <a16:creationId xmlns:a16="http://schemas.microsoft.com/office/drawing/2014/main" id="{F7F279D6-69D7-7C4F-AE2A-FD51D32F6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088" y="1839913"/>
              <a:ext cx="52388" cy="4603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7"/>
                </a:cxn>
                <a:cxn ang="0">
                  <a:pos x="14" y="3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cubicBezTo>
                    <a:pt x="4" y="11"/>
                    <a:pt x="9" y="9"/>
                    <a:pt x="14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9" y="1"/>
                    <a:pt x="4" y="0"/>
                    <a:pt x="4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357">
              <a:extLst>
                <a:ext uri="{FF2B5EF4-FFF2-40B4-BE49-F238E27FC236}">
                  <a16:creationId xmlns:a16="http://schemas.microsoft.com/office/drawing/2014/main" id="{DE92344B-2530-624B-BB33-42BD345C2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863" y="1847850"/>
              <a:ext cx="30163" cy="254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7"/>
                </a:cxn>
                <a:cxn ang="0">
                  <a:pos x="8" y="0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8" h="7">
                  <a:moveTo>
                    <a:pt x="0" y="5"/>
                  </a:moveTo>
                  <a:cubicBezTo>
                    <a:pt x="1" y="6"/>
                    <a:pt x="3" y="6"/>
                    <a:pt x="4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4" y="1"/>
                    <a:pt x="0" y="3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358">
              <a:extLst>
                <a:ext uri="{FF2B5EF4-FFF2-40B4-BE49-F238E27FC236}">
                  <a16:creationId xmlns:a16="http://schemas.microsoft.com/office/drawing/2014/main" id="{478EDB85-E4D9-D347-B3C5-E2B1072F8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1858963"/>
              <a:ext cx="28575" cy="444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7" y="10"/>
                </a:cxn>
                <a:cxn ang="0">
                  <a:pos x="6" y="7"/>
                </a:cxn>
                <a:cxn ang="0">
                  <a:pos x="8" y="4"/>
                </a:cxn>
                <a:cxn ang="0">
                  <a:pos x="4" y="0"/>
                </a:cxn>
              </a:cxnLst>
              <a:rect l="0" t="0" r="r" b="b"/>
              <a:pathLst>
                <a:path w="8" h="12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1"/>
                    <a:pt x="4" y="11"/>
                    <a:pt x="7" y="1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359">
              <a:extLst>
                <a:ext uri="{FF2B5EF4-FFF2-40B4-BE49-F238E27FC236}">
                  <a16:creationId xmlns:a16="http://schemas.microsoft.com/office/drawing/2014/main" id="{51CF33FF-EA72-C743-8BDF-7F6F5D7D0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1" y="1839913"/>
              <a:ext cx="149225" cy="157163"/>
            </a:xfrm>
            <a:custGeom>
              <a:avLst/>
              <a:gdLst/>
              <a:ahLst/>
              <a:cxnLst>
                <a:cxn ang="0">
                  <a:pos x="34" y="22"/>
                </a:cxn>
                <a:cxn ang="0">
                  <a:pos x="40" y="19"/>
                </a:cxn>
                <a:cxn ang="0">
                  <a:pos x="34" y="0"/>
                </a:cxn>
                <a:cxn ang="0">
                  <a:pos x="8" y="9"/>
                </a:cxn>
                <a:cxn ang="0">
                  <a:pos x="0" y="42"/>
                </a:cxn>
                <a:cxn ang="0">
                  <a:pos x="24" y="42"/>
                </a:cxn>
                <a:cxn ang="0">
                  <a:pos x="34" y="22"/>
                </a:cxn>
              </a:cxnLst>
              <a:rect l="0" t="0" r="r" b="b"/>
              <a:pathLst>
                <a:path w="40" h="42">
                  <a:moveTo>
                    <a:pt x="34" y="22"/>
                  </a:moveTo>
                  <a:cubicBezTo>
                    <a:pt x="35" y="21"/>
                    <a:pt x="36" y="21"/>
                    <a:pt x="40" y="1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10" y="7"/>
                    <a:pt x="8" y="9"/>
                  </a:cubicBezTo>
                  <a:cubicBezTo>
                    <a:pt x="5" y="12"/>
                    <a:pt x="0" y="30"/>
                    <a:pt x="0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7" y="34"/>
                    <a:pt x="31" y="25"/>
                    <a:pt x="34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360">
              <a:extLst>
                <a:ext uri="{FF2B5EF4-FFF2-40B4-BE49-F238E27FC236}">
                  <a16:creationId xmlns:a16="http://schemas.microsoft.com/office/drawing/2014/main" id="{C6C44916-9463-2D44-96E9-2D2D35AB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1847850"/>
              <a:ext cx="146050" cy="149225"/>
            </a:xfrm>
            <a:custGeom>
              <a:avLst/>
              <a:gdLst/>
              <a:ahLst/>
              <a:cxnLst>
                <a:cxn ang="0">
                  <a:pos x="31" y="10"/>
                </a:cxn>
                <a:cxn ang="0">
                  <a:pos x="7" y="0"/>
                </a:cxn>
                <a:cxn ang="0">
                  <a:pos x="17" y="16"/>
                </a:cxn>
                <a:cxn ang="0">
                  <a:pos x="1" y="16"/>
                </a:cxn>
                <a:cxn ang="0">
                  <a:pos x="0" y="17"/>
                </a:cxn>
                <a:cxn ang="0">
                  <a:pos x="5" y="20"/>
                </a:cxn>
                <a:cxn ang="0">
                  <a:pos x="15" y="40"/>
                </a:cxn>
                <a:cxn ang="0">
                  <a:pos x="39" y="40"/>
                </a:cxn>
                <a:cxn ang="0">
                  <a:pos x="31" y="10"/>
                </a:cxn>
              </a:cxnLst>
              <a:rect l="0" t="0" r="r" b="b"/>
              <a:pathLst>
                <a:path w="39" h="40">
                  <a:moveTo>
                    <a:pt x="31" y="10"/>
                  </a:moveTo>
                  <a:cubicBezTo>
                    <a:pt x="29" y="9"/>
                    <a:pt x="7" y="0"/>
                    <a:pt x="7" y="0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4" y="19"/>
                    <a:pt x="5" y="20"/>
                  </a:cubicBezTo>
                  <a:cubicBezTo>
                    <a:pt x="8" y="23"/>
                    <a:pt x="13" y="32"/>
                    <a:pt x="15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28"/>
                    <a:pt x="34" y="13"/>
                    <a:pt x="31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361">
              <a:extLst>
                <a:ext uri="{FF2B5EF4-FFF2-40B4-BE49-F238E27FC236}">
                  <a16:creationId xmlns:a16="http://schemas.microsoft.com/office/drawing/2014/main" id="{9E8B77F2-BA4A-7D40-8D58-B9291E539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251" y="1608138"/>
              <a:ext cx="223838" cy="300038"/>
            </a:xfrm>
            <a:custGeom>
              <a:avLst/>
              <a:gdLst/>
              <a:ahLst/>
              <a:cxnLst>
                <a:cxn ang="0">
                  <a:pos x="10" y="51"/>
                </a:cxn>
                <a:cxn ang="0">
                  <a:pos x="14" y="64"/>
                </a:cxn>
                <a:cxn ang="0">
                  <a:pos x="14" y="72"/>
                </a:cxn>
                <a:cxn ang="0">
                  <a:pos x="30" y="80"/>
                </a:cxn>
                <a:cxn ang="0">
                  <a:pos x="46" y="72"/>
                </a:cxn>
                <a:cxn ang="0">
                  <a:pos x="46" y="64"/>
                </a:cxn>
                <a:cxn ang="0">
                  <a:pos x="50" y="51"/>
                </a:cxn>
                <a:cxn ang="0">
                  <a:pos x="55" y="50"/>
                </a:cxn>
                <a:cxn ang="0">
                  <a:pos x="58" y="36"/>
                </a:cxn>
                <a:cxn ang="0">
                  <a:pos x="54" y="34"/>
                </a:cxn>
                <a:cxn ang="0">
                  <a:pos x="54" y="21"/>
                </a:cxn>
                <a:cxn ang="0">
                  <a:pos x="45" y="8"/>
                </a:cxn>
                <a:cxn ang="0">
                  <a:pos x="30" y="0"/>
                </a:cxn>
                <a:cxn ang="0">
                  <a:pos x="6" y="20"/>
                </a:cxn>
                <a:cxn ang="0">
                  <a:pos x="6" y="34"/>
                </a:cxn>
                <a:cxn ang="0">
                  <a:pos x="2" y="36"/>
                </a:cxn>
                <a:cxn ang="0">
                  <a:pos x="5" y="50"/>
                </a:cxn>
                <a:cxn ang="0">
                  <a:pos x="10" y="51"/>
                </a:cxn>
              </a:cxnLst>
              <a:rect l="0" t="0" r="r" b="b"/>
              <a:pathLst>
                <a:path w="60" h="80">
                  <a:moveTo>
                    <a:pt x="10" y="51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3" y="51"/>
                    <a:pt x="55" y="50"/>
                  </a:cubicBezTo>
                  <a:cubicBezTo>
                    <a:pt x="58" y="47"/>
                    <a:pt x="60" y="40"/>
                    <a:pt x="58" y="36"/>
                  </a:cubicBezTo>
                  <a:cubicBezTo>
                    <a:pt x="57" y="33"/>
                    <a:pt x="54" y="34"/>
                    <a:pt x="54" y="34"/>
                  </a:cubicBezTo>
                  <a:cubicBezTo>
                    <a:pt x="54" y="34"/>
                    <a:pt x="54" y="28"/>
                    <a:pt x="54" y="21"/>
                  </a:cubicBezTo>
                  <a:cubicBezTo>
                    <a:pt x="54" y="13"/>
                    <a:pt x="52" y="8"/>
                    <a:pt x="45" y="8"/>
                  </a:cubicBezTo>
                  <a:cubicBezTo>
                    <a:pt x="43" y="3"/>
                    <a:pt x="37" y="0"/>
                    <a:pt x="30" y="0"/>
                  </a:cubicBezTo>
                  <a:cubicBezTo>
                    <a:pt x="15" y="0"/>
                    <a:pt x="6" y="9"/>
                    <a:pt x="6" y="20"/>
                  </a:cubicBezTo>
                  <a:cubicBezTo>
                    <a:pt x="6" y="27"/>
                    <a:pt x="6" y="34"/>
                    <a:pt x="6" y="34"/>
                  </a:cubicBezTo>
                  <a:cubicBezTo>
                    <a:pt x="6" y="34"/>
                    <a:pt x="3" y="33"/>
                    <a:pt x="2" y="36"/>
                  </a:cubicBezTo>
                  <a:cubicBezTo>
                    <a:pt x="0" y="40"/>
                    <a:pt x="2" y="47"/>
                    <a:pt x="5" y="50"/>
                  </a:cubicBezTo>
                  <a:cubicBezTo>
                    <a:pt x="7" y="51"/>
                    <a:pt x="10" y="51"/>
                    <a:pt x="10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362">
              <a:extLst>
                <a:ext uri="{FF2B5EF4-FFF2-40B4-BE49-F238E27FC236}">
                  <a16:creationId xmlns:a16="http://schemas.microsoft.com/office/drawing/2014/main" id="{1685A25B-7F40-4E42-ACF6-AE4DC9486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6" y="1897063"/>
              <a:ext cx="509588" cy="22066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76" y="49"/>
                </a:cxn>
                <a:cxn ang="0">
                  <a:pos x="76" y="29"/>
                </a:cxn>
                <a:cxn ang="0">
                  <a:pos x="70" y="19"/>
                </a:cxn>
                <a:cxn ang="0">
                  <a:pos x="76" y="13"/>
                </a:cxn>
                <a:cxn ang="0">
                  <a:pos x="68" y="5"/>
                </a:cxn>
                <a:cxn ang="0">
                  <a:pos x="60" y="13"/>
                </a:cxn>
                <a:cxn ang="0">
                  <a:pos x="66" y="19"/>
                </a:cxn>
                <a:cxn ang="0">
                  <a:pos x="60" y="29"/>
                </a:cxn>
                <a:cxn ang="0">
                  <a:pos x="60" y="49"/>
                </a:cxn>
                <a:cxn ang="0">
                  <a:pos x="48" y="0"/>
                </a:cxn>
                <a:cxn ang="0">
                  <a:pos x="11" y="13"/>
                </a:cxn>
                <a:cxn ang="0">
                  <a:pos x="0" y="59"/>
                </a:cxn>
                <a:cxn ang="0">
                  <a:pos x="136" y="59"/>
                </a:cxn>
                <a:cxn ang="0">
                  <a:pos x="125" y="13"/>
                </a:cxn>
                <a:cxn ang="0">
                  <a:pos x="88" y="0"/>
                </a:cxn>
              </a:cxnLst>
              <a:rect l="0" t="0" r="r" b="b"/>
              <a:pathLst>
                <a:path w="136" h="59">
                  <a:moveTo>
                    <a:pt x="88" y="0"/>
                  </a:moveTo>
                  <a:cubicBezTo>
                    <a:pt x="76" y="49"/>
                    <a:pt x="76" y="49"/>
                    <a:pt x="76" y="4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15" y="10"/>
                    <a:pt x="11" y="13"/>
                  </a:cubicBezTo>
                  <a:cubicBezTo>
                    <a:pt x="7" y="17"/>
                    <a:pt x="0" y="43"/>
                    <a:pt x="0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43"/>
                    <a:pt x="129" y="17"/>
                    <a:pt x="125" y="13"/>
                  </a:cubicBezTo>
                  <a:cubicBezTo>
                    <a:pt x="121" y="10"/>
                    <a:pt x="88" y="0"/>
                    <a:pt x="8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363">
              <a:extLst>
                <a:ext uri="{FF2B5EF4-FFF2-40B4-BE49-F238E27FC236}">
                  <a16:creationId xmlns:a16="http://schemas.microsoft.com/office/drawing/2014/main" id="{E9849244-B7D1-8543-8EF4-B8663DBB1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1638300"/>
              <a:ext cx="150813" cy="261938"/>
            </a:xfrm>
            <a:custGeom>
              <a:avLst/>
              <a:gdLst/>
              <a:ahLst/>
              <a:cxnLst>
                <a:cxn ang="0">
                  <a:pos x="15" y="69"/>
                </a:cxn>
                <a:cxn ang="0">
                  <a:pos x="20" y="70"/>
                </a:cxn>
                <a:cxn ang="0">
                  <a:pos x="29" y="52"/>
                </a:cxn>
                <a:cxn ang="0">
                  <a:pos x="40" y="46"/>
                </a:cxn>
                <a:cxn ang="0">
                  <a:pos x="36" y="26"/>
                </a:cxn>
                <a:cxn ang="0">
                  <a:pos x="18" y="0"/>
                </a:cxn>
                <a:cxn ang="0">
                  <a:pos x="2" y="9"/>
                </a:cxn>
                <a:cxn ang="0">
                  <a:pos x="2" y="21"/>
                </a:cxn>
                <a:cxn ang="0">
                  <a:pos x="5" y="24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7" y="52"/>
                </a:cxn>
                <a:cxn ang="0">
                  <a:pos x="15" y="69"/>
                </a:cxn>
              </a:cxnLst>
              <a:rect l="0" t="0" r="r" b="b"/>
              <a:pathLst>
                <a:path w="40" h="70">
                  <a:moveTo>
                    <a:pt x="15" y="69"/>
                  </a:moveTo>
                  <a:cubicBezTo>
                    <a:pt x="17" y="69"/>
                    <a:pt x="19" y="70"/>
                    <a:pt x="20" y="7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5" y="39"/>
                    <a:pt x="36" y="26"/>
                    <a:pt x="36" y="26"/>
                  </a:cubicBezTo>
                  <a:cubicBezTo>
                    <a:pt x="36" y="15"/>
                    <a:pt x="36" y="0"/>
                    <a:pt x="18" y="0"/>
                  </a:cubicBezTo>
                  <a:cubicBezTo>
                    <a:pt x="9" y="0"/>
                    <a:pt x="4" y="4"/>
                    <a:pt x="2" y="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2"/>
                    <a:pt x="4" y="23"/>
                    <a:pt x="5" y="24"/>
                  </a:cubicBezTo>
                  <a:cubicBezTo>
                    <a:pt x="9" y="32"/>
                    <a:pt x="6" y="43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7" y="52"/>
                    <a:pt x="7" y="52"/>
                    <a:pt x="7" y="52"/>
                  </a:cubicBezTo>
                  <a:lnTo>
                    <a:pt x="15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364">
              <a:extLst>
                <a:ext uri="{FF2B5EF4-FFF2-40B4-BE49-F238E27FC236}">
                  <a16:creationId xmlns:a16="http://schemas.microsoft.com/office/drawing/2014/main" id="{A3835ADA-3C5C-214B-A3E2-E63077C27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6" y="1638300"/>
              <a:ext cx="134938" cy="209550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8" y="44"/>
                </a:cxn>
                <a:cxn ang="0">
                  <a:pos x="8" y="48"/>
                </a:cxn>
                <a:cxn ang="0">
                  <a:pos x="20" y="56"/>
                </a:cxn>
                <a:cxn ang="0">
                  <a:pos x="32" y="48"/>
                </a:cxn>
                <a:cxn ang="0">
                  <a:pos x="32" y="44"/>
                </a:cxn>
                <a:cxn ang="0">
                  <a:pos x="33" y="40"/>
                </a:cxn>
                <a:cxn ang="0">
                  <a:pos x="33" y="24"/>
                </a:cxn>
                <a:cxn ang="0">
                  <a:pos x="36" y="21"/>
                </a:cxn>
                <a:cxn ang="0">
                  <a:pos x="36" y="7"/>
                </a:cxn>
                <a:cxn ang="0">
                  <a:pos x="31" y="5"/>
                </a:cxn>
                <a:cxn ang="0">
                  <a:pos x="20" y="0"/>
                </a:cxn>
                <a:cxn ang="0">
                  <a:pos x="4" y="14"/>
                </a:cxn>
                <a:cxn ang="0">
                  <a:pos x="4" y="24"/>
                </a:cxn>
                <a:cxn ang="0">
                  <a:pos x="2" y="26"/>
                </a:cxn>
                <a:cxn ang="0">
                  <a:pos x="4" y="35"/>
                </a:cxn>
                <a:cxn ang="0">
                  <a:pos x="6" y="36"/>
                </a:cxn>
              </a:cxnLst>
              <a:rect l="0" t="0" r="r" b="b"/>
              <a:pathLst>
                <a:path w="36" h="56">
                  <a:moveTo>
                    <a:pt x="6" y="36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35"/>
                    <a:pt x="30" y="29"/>
                    <a:pt x="33" y="24"/>
                  </a:cubicBezTo>
                  <a:cubicBezTo>
                    <a:pt x="34" y="23"/>
                    <a:pt x="35" y="22"/>
                    <a:pt x="36" y="21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6"/>
                    <a:pt x="33" y="5"/>
                    <a:pt x="31" y="5"/>
                  </a:cubicBezTo>
                  <a:cubicBezTo>
                    <a:pt x="29" y="1"/>
                    <a:pt x="25" y="0"/>
                    <a:pt x="20" y="0"/>
                  </a:cubicBezTo>
                  <a:cubicBezTo>
                    <a:pt x="9" y="0"/>
                    <a:pt x="4" y="6"/>
                    <a:pt x="4" y="14"/>
                  </a:cubicBezTo>
                  <a:cubicBezTo>
                    <a:pt x="4" y="19"/>
                    <a:pt x="4" y="24"/>
                    <a:pt x="4" y="24"/>
                  </a:cubicBezTo>
                  <a:cubicBezTo>
                    <a:pt x="4" y="24"/>
                    <a:pt x="3" y="24"/>
                    <a:pt x="2" y="26"/>
                  </a:cubicBezTo>
                  <a:cubicBezTo>
                    <a:pt x="0" y="28"/>
                    <a:pt x="1" y="33"/>
                    <a:pt x="4" y="35"/>
                  </a:cubicBezTo>
                  <a:cubicBezTo>
                    <a:pt x="5" y="36"/>
                    <a:pt x="6" y="36"/>
                    <a:pt x="6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5" name="Заголовок 1">
            <a:extLst>
              <a:ext uri="{FF2B5EF4-FFF2-40B4-BE49-F238E27FC236}">
                <a16:creationId xmlns:a16="http://schemas.microsoft.com/office/drawing/2014/main" id="{F2CC5975-AA8D-D343-A905-76F8F5B060EF}"/>
              </a:ext>
            </a:extLst>
          </p:cNvPr>
          <p:cNvSpPr txBox="1">
            <a:spLocks/>
          </p:cNvSpPr>
          <p:nvPr/>
        </p:nvSpPr>
        <p:spPr>
          <a:xfrm>
            <a:off x="2787900" y="168259"/>
            <a:ext cx="9287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b="1">
                <a:solidFill>
                  <a:srgbClr val="1C5195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F6F57"/>
                </a:solidFill>
                <a:effectLst/>
                <a:uLnTx/>
                <a:uFillTx/>
                <a:latin typeface="Akrobat ExtraBold" panose="00000900000000000000" pitchFamily="50" charset="-52"/>
                <a:ea typeface="+mn-ea"/>
                <a:cs typeface="Arial" panose="020B0604020202020204" pitchFamily="34" charset="0"/>
              </a:rPr>
              <a:t>ТРЕБОВАНИЯ К ПРОМЫШЛЕННЫМ КЛАСТЕРАМ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05E57EE-DEBC-505C-C2BD-A3D715B66BDE}"/>
              </a:ext>
            </a:extLst>
          </p:cNvPr>
          <p:cNvSpPr/>
          <p:nvPr/>
        </p:nvSpPr>
        <p:spPr>
          <a:xfrm>
            <a:off x="0" y="5065051"/>
            <a:ext cx="3195089" cy="584775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Не менее </a:t>
            </a:r>
            <a:r>
              <a:rPr kumimoji="0" lang="ru-RU" sz="1600" b="1" i="0" u="none" strike="noStrike" kern="1200" cap="none" spc="-11" normalizeH="0" baseline="0" noProof="0" dirty="0">
                <a:ln>
                  <a:noFill/>
                </a:ln>
                <a:solidFill>
                  <a:srgbClr val="2F6F57"/>
                </a:solidFill>
                <a:effectLst/>
                <a:uLnTx/>
                <a:uFillTx/>
                <a:latin typeface="Akrobat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kumimoji="0" lang="ru-RU" sz="1600" b="1" i="0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проектов по производству импортозамещающей продукции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A0440563-F8BA-4DD8-9129-92B7AD3A8F2F}"/>
              </a:ext>
            </a:extLst>
          </p:cNvPr>
          <p:cNvSpPr/>
          <p:nvPr/>
        </p:nvSpPr>
        <p:spPr>
          <a:xfrm>
            <a:off x="11571373" y="6295058"/>
            <a:ext cx="752080" cy="752080"/>
          </a:xfrm>
          <a:prstGeom prst="ellipse">
            <a:avLst/>
          </a:prstGeom>
          <a:solidFill>
            <a:srgbClr val="2E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Заголовок 1">
            <a:extLst>
              <a:ext uri="{FF2B5EF4-FFF2-40B4-BE49-F238E27FC236}">
                <a16:creationId xmlns:a16="http://schemas.microsoft.com/office/drawing/2014/main" id="{5A0F341C-6E8B-463E-8080-2F35A45A7DCB}"/>
              </a:ext>
            </a:extLst>
          </p:cNvPr>
          <p:cNvSpPr txBox="1">
            <a:spLocks/>
          </p:cNvSpPr>
          <p:nvPr/>
        </p:nvSpPr>
        <p:spPr>
          <a:xfrm>
            <a:off x="11472488" y="6240467"/>
            <a:ext cx="576064" cy="698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A94BA-70E4-44B7-850F-4CC5EB4624FD}" type="slidenum"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Bold" pitchFamily="2" charset="0"/>
                <a:ea typeface="Open Sans" panose="020B0606030504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robat Bold" pitchFamily="2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2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 bwMode="auto">
          <a:xfrm>
            <a:off x="751416" y="1379631"/>
            <a:ext cx="2068681" cy="1684585"/>
            <a:chOff x="261631" y="830398"/>
            <a:chExt cx="2068681" cy="1684585"/>
          </a:xfrm>
        </p:grpSpPr>
        <p:sp>
          <p:nvSpPr>
            <p:cNvPr id="8" name="TextBox 7"/>
            <p:cNvSpPr txBox="1"/>
            <p:nvPr/>
          </p:nvSpPr>
          <p:spPr bwMode="auto">
            <a:xfrm>
              <a:off x="261631" y="830398"/>
              <a:ext cx="2068681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robat Bold"/>
                  <a:ea typeface="+mn-ea"/>
                  <a:cs typeface="Arial"/>
                </a:rPr>
                <a:t>1. Анализ стратегических документов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296683" y="1822485"/>
              <a:ext cx="1895152" cy="6924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robat SemiBold"/>
                  <a:ea typeface="+mn-ea"/>
                  <a:cs typeface="Arial"/>
                </a:rPr>
                <a:t>Определение ключевых направлений развития промышленных кластеров 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 bwMode="auto">
          <a:xfrm>
            <a:off x="2604648" y="1403867"/>
            <a:ext cx="2493627" cy="1666649"/>
            <a:chOff x="5409889" y="854634"/>
            <a:chExt cx="2814259" cy="1666649"/>
          </a:xfrm>
        </p:grpSpPr>
        <p:sp>
          <p:nvSpPr>
            <p:cNvPr id="57" name="TextBox 56"/>
            <p:cNvSpPr txBox="1"/>
            <p:nvPr/>
          </p:nvSpPr>
          <p:spPr bwMode="auto">
            <a:xfrm>
              <a:off x="5409889" y="854634"/>
              <a:ext cx="281425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robat Bold"/>
                  <a:ea typeface="+mn-ea"/>
                  <a:cs typeface="Arial"/>
                </a:rPr>
                <a:t>2. Формирование перечня предприятий для анкетирования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58" name="TextBox 57"/>
            <p:cNvSpPr txBox="1"/>
            <p:nvPr/>
          </p:nvSpPr>
          <p:spPr bwMode="auto">
            <a:xfrm>
              <a:off x="5537161" y="1828786"/>
              <a:ext cx="2650668" cy="6924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robat SemiBold"/>
                  <a:ea typeface="+mn-ea"/>
                  <a:cs typeface="Arial"/>
                </a:rPr>
                <a:t>Определение ключевых предприятий в рамках выявленных направлений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 bwMode="auto">
          <a:xfrm>
            <a:off x="5071597" y="1372040"/>
            <a:ext cx="3721975" cy="1908723"/>
            <a:chOff x="8354283" y="822807"/>
            <a:chExt cx="3721975" cy="1908723"/>
          </a:xfrm>
        </p:grpSpPr>
        <p:sp>
          <p:nvSpPr>
            <p:cNvPr id="63" name="TextBox 62"/>
            <p:cNvSpPr txBox="1"/>
            <p:nvPr/>
          </p:nvSpPr>
          <p:spPr bwMode="auto">
            <a:xfrm>
              <a:off x="8593690" y="822807"/>
              <a:ext cx="306724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robat Bold"/>
                  <a:ea typeface="+mn-ea"/>
                  <a:cs typeface="Arial"/>
                </a:rPr>
                <a:t>3. Предварительное анкетирование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64" name="TextBox 63"/>
            <p:cNvSpPr txBox="1"/>
            <p:nvPr/>
          </p:nvSpPr>
          <p:spPr bwMode="auto">
            <a:xfrm>
              <a:off x="8354283" y="1817584"/>
              <a:ext cx="1773030" cy="6924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robat SemiBold"/>
                  <a:ea typeface="+mn-ea"/>
                  <a:cs typeface="Arial"/>
                </a:rPr>
                <a:t>Рассылка, сбор и анализ предварительных анкет ключевых предприятий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8781456" y="1130604"/>
              <a:ext cx="886336" cy="292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robat SemiBold"/>
                  <a:ea typeface="+mn-ea"/>
                  <a:cs typeface="Arial"/>
                </a:rPr>
                <a:t>I </a:t>
              </a:r>
              <a:r>
                <a:rPr kumimoji="0" lang="ru-RU" sz="13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robat SemiBold"/>
                  <a:ea typeface="+mn-ea"/>
                  <a:cs typeface="Arial"/>
                </a:rPr>
                <a:t>волна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60" name="TextBox 59"/>
            <p:cNvSpPr txBox="1"/>
            <p:nvPr/>
          </p:nvSpPr>
          <p:spPr bwMode="auto">
            <a:xfrm>
              <a:off x="10676516" y="1136217"/>
              <a:ext cx="886336" cy="292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robat SemiBold"/>
                  <a:ea typeface="+mn-ea"/>
                  <a:cs typeface="Arial"/>
                </a:rPr>
                <a:t>II </a:t>
              </a:r>
              <a:r>
                <a:rPr kumimoji="0" lang="ru-RU" sz="13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robat SemiBold"/>
                  <a:ea typeface="+mn-ea"/>
                  <a:cs typeface="Arial"/>
                </a:rPr>
                <a:t>волна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10127313" y="1838978"/>
              <a:ext cx="1948945" cy="8925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robat SemiBold"/>
                  <a:ea typeface="+mn-ea"/>
                  <a:cs typeface="Arial"/>
                </a:rPr>
                <a:t>Рассылка анкет по предприятиям, указанным в анкетах первой волны как поставщики/потребители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 bwMode="auto">
          <a:xfrm>
            <a:off x="8136914" y="4320167"/>
            <a:ext cx="2496023" cy="1941925"/>
            <a:chOff x="537699" y="2901674"/>
            <a:chExt cx="2496023" cy="1941925"/>
          </a:xfrm>
        </p:grpSpPr>
        <p:sp>
          <p:nvSpPr>
            <p:cNvPr id="85" name="TextBox 84"/>
            <p:cNvSpPr txBox="1"/>
            <p:nvPr/>
          </p:nvSpPr>
          <p:spPr bwMode="auto">
            <a:xfrm>
              <a:off x="537699" y="2901674"/>
              <a:ext cx="249602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robat Bold"/>
                  <a:ea typeface="+mn-ea"/>
                  <a:cs typeface="Arial"/>
                </a:rPr>
                <a:t>5. Формирование заявки кластера в Минпромторг России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86" name="TextBox 85"/>
            <p:cNvSpPr txBox="1"/>
            <p:nvPr/>
          </p:nvSpPr>
          <p:spPr bwMode="auto">
            <a:xfrm>
              <a:off x="804364" y="3951048"/>
              <a:ext cx="1978802" cy="8925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robat SemiBold"/>
                  <a:ea typeface="+mn-ea"/>
                  <a:cs typeface="Arial"/>
                </a:rPr>
                <a:t>Разработка пакета документов, регистрация СОПК, создание сайта, заключение соглашений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 bwMode="auto">
          <a:xfrm>
            <a:off x="643058" y="4297705"/>
            <a:ext cx="2830230" cy="2216901"/>
            <a:chOff x="73726" y="2909410"/>
            <a:chExt cx="2830230" cy="2216901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73726" y="2909410"/>
              <a:ext cx="283023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robat Bold"/>
                  <a:ea typeface="+mn-ea"/>
                  <a:cs typeface="Arial"/>
                </a:rPr>
                <a:t>7. Формирование заявки на поддержку проектов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93" name="TextBox 92"/>
            <p:cNvSpPr txBox="1"/>
            <p:nvPr/>
          </p:nvSpPr>
          <p:spPr bwMode="auto">
            <a:xfrm>
              <a:off x="145903" y="3833649"/>
              <a:ext cx="2615799" cy="12926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robat SemiBold"/>
                  <a:ea typeface="+mn-ea"/>
                  <a:cs typeface="Arial"/>
                </a:rPr>
                <a:t>Разработка пакета документов, подача заявки в Минпромторг России, заключение соглашения с Минпромторгом России в случае одобрения субсидии, получение средств субсидии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 bwMode="auto">
          <a:xfrm>
            <a:off x="0" y="1765187"/>
            <a:ext cx="12060577" cy="3749370"/>
            <a:chOff x="-133447" y="1755111"/>
            <a:chExt cx="12060577" cy="3749370"/>
          </a:xfrm>
          <a:gradFill>
            <a:gsLst>
              <a:gs pos="15000">
                <a:srgbClr val="1B456B"/>
              </a:gs>
              <a:gs pos="48000">
                <a:srgbClr val="4E869F"/>
              </a:gs>
              <a:gs pos="90000">
                <a:srgbClr val="2E6F56"/>
              </a:gs>
            </a:gsLst>
            <a:lin ang="10800000" scaled="0"/>
          </a:gradFill>
        </p:grpSpPr>
        <p:sp>
          <p:nvSpPr>
            <p:cNvPr id="3" name="Равнобедренный треугольник 2"/>
            <p:cNvSpPr/>
            <p:nvPr/>
          </p:nvSpPr>
          <p:spPr bwMode="auto">
            <a:xfrm rot="16199999" flipV="1">
              <a:off x="-398213" y="2019877"/>
              <a:ext cx="851061" cy="321529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"/>
                <a:ea typeface="+mn-ea"/>
                <a:cs typeface="Arial"/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 bwMode="auto">
            <a:xfrm>
              <a:off x="-118664" y="1969508"/>
              <a:ext cx="12045794" cy="3284878"/>
              <a:chOff x="-119246" y="1968354"/>
              <a:chExt cx="12045794" cy="3284878"/>
            </a:xfrm>
            <a:grpFill/>
          </p:grpSpPr>
          <p:sp>
            <p:nvSpPr>
              <p:cNvPr id="2" name="Прямоугольник 1"/>
              <p:cNvSpPr/>
              <p:nvPr/>
            </p:nvSpPr>
            <p:spPr bwMode="auto">
              <a:xfrm>
                <a:off x="-119246" y="1968354"/>
                <a:ext cx="11325794" cy="39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krobat"/>
                  <a:ea typeface="+mn-ea"/>
                  <a:cs typeface="Arial"/>
                </a:endParaRPr>
              </a:p>
            </p:txBody>
          </p:sp>
          <p:sp>
            <p:nvSpPr>
              <p:cNvPr id="11" name="Арка 10"/>
              <p:cNvSpPr/>
              <p:nvPr/>
            </p:nvSpPr>
            <p:spPr bwMode="auto">
              <a:xfrm>
                <a:off x="10416480" y="1968354"/>
                <a:ext cx="1510068" cy="1440000"/>
              </a:xfrm>
              <a:prstGeom prst="blockArc">
                <a:avLst>
                  <a:gd name="adj1" fmla="val 16216190"/>
                  <a:gd name="adj2" fmla="val 21440924"/>
                  <a:gd name="adj3" fmla="val 2763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robat"/>
                  <a:ea typeface="+mn-ea"/>
                  <a:cs typeface="Arial"/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 bwMode="auto">
              <a:xfrm rot="5400000">
                <a:off x="10761415" y="3404467"/>
                <a:ext cx="1933311" cy="39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krobat"/>
                  <a:ea typeface="+mn-ea"/>
                  <a:cs typeface="Arial"/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 bwMode="auto">
              <a:xfrm>
                <a:off x="187500" y="4853344"/>
                <a:ext cx="11019047" cy="39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krobat"/>
                  <a:ea typeface="+mn-ea"/>
                  <a:cs typeface="Arial"/>
                </a:endParaRPr>
              </a:p>
            </p:txBody>
          </p:sp>
          <p:sp>
            <p:nvSpPr>
              <p:cNvPr id="83" name="Арка 82"/>
              <p:cNvSpPr/>
              <p:nvPr/>
            </p:nvSpPr>
            <p:spPr bwMode="auto">
              <a:xfrm flipV="1">
                <a:off x="10416480" y="3813232"/>
                <a:ext cx="1510068" cy="1440000"/>
              </a:xfrm>
              <a:prstGeom prst="blockArc">
                <a:avLst>
                  <a:gd name="adj1" fmla="val 16216190"/>
                  <a:gd name="adj2" fmla="val 21440924"/>
                  <a:gd name="adj3" fmla="val 2763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robat"/>
                  <a:ea typeface="+mn-ea"/>
                  <a:cs typeface="Arial"/>
                </a:endParaRPr>
              </a:p>
            </p:txBody>
          </p:sp>
        </p:grpSp>
        <p:sp>
          <p:nvSpPr>
            <p:cNvPr id="73" name="Равнобедренный треугольник 2"/>
            <p:cNvSpPr/>
            <p:nvPr/>
          </p:nvSpPr>
          <p:spPr bwMode="auto">
            <a:xfrm rot="5400000" flipV="1">
              <a:off x="-383431" y="4918186"/>
              <a:ext cx="851061" cy="321529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"/>
                <a:ea typeface="+mn-ea"/>
                <a:cs typeface="Arial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 bwMode="auto">
          <a:xfrm>
            <a:off x="8820015" y="1373685"/>
            <a:ext cx="2843607" cy="1907078"/>
            <a:chOff x="5573218" y="2941069"/>
            <a:chExt cx="2843607" cy="1907078"/>
          </a:xfrm>
        </p:grpSpPr>
        <p:sp>
          <p:nvSpPr>
            <p:cNvPr id="78" name="TextBox 77"/>
            <p:cNvSpPr txBox="1"/>
            <p:nvPr/>
          </p:nvSpPr>
          <p:spPr bwMode="auto">
            <a:xfrm>
              <a:off x="5573218" y="2941069"/>
              <a:ext cx="28436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robat Bold"/>
                  <a:ea typeface="+mn-ea"/>
                  <a:cs typeface="Arial"/>
                </a:rPr>
                <a:t>4. Проведение практической сессии по вопросам формирования кластера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79" name="TextBox 78"/>
            <p:cNvSpPr txBox="1"/>
            <p:nvPr/>
          </p:nvSpPr>
          <p:spPr bwMode="auto">
            <a:xfrm>
              <a:off x="5715148" y="3955595"/>
              <a:ext cx="2574926" cy="8925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robat SemiBold"/>
                  <a:ea typeface="+mn-ea"/>
                  <a:cs typeface="Arial"/>
                </a:rPr>
                <a:t>Информирование потенциальных участников кластера о порядке формирования кластера и о мерах поддержки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>
            <a:off x="786468" y="1247843"/>
            <a:ext cx="0" cy="181147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cxnSpLocks/>
          </p:cNvCxnSpPr>
          <p:nvPr/>
        </p:nvCxnSpPr>
        <p:spPr bwMode="auto">
          <a:xfrm>
            <a:off x="5040312" y="1247843"/>
            <a:ext cx="0" cy="181147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cxnSpLocks/>
          </p:cNvCxnSpPr>
          <p:nvPr/>
        </p:nvCxnSpPr>
        <p:spPr bwMode="auto">
          <a:xfrm>
            <a:off x="8849669" y="1247843"/>
            <a:ext cx="0" cy="181147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cxnSpLocks/>
          </p:cNvCxnSpPr>
          <p:nvPr/>
        </p:nvCxnSpPr>
        <p:spPr bwMode="auto">
          <a:xfrm>
            <a:off x="3994679" y="4311182"/>
            <a:ext cx="0" cy="1908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auto">
          <a:xfrm>
            <a:off x="2485502" y="2012058"/>
            <a:ext cx="85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SemiBold"/>
                <a:ea typeface="+mn-ea"/>
                <a:cs typeface="Arial"/>
              </a:rPr>
              <a:t>1 неделя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2" name="TextBox 101"/>
          <p:cNvSpPr txBox="1"/>
          <p:nvPr/>
        </p:nvSpPr>
        <p:spPr bwMode="auto">
          <a:xfrm>
            <a:off x="5529924" y="2012058"/>
            <a:ext cx="85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SemiBold"/>
                <a:ea typeface="+mn-ea"/>
                <a:cs typeface="Arial"/>
              </a:rPr>
              <a:t>2 недели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cxnSp>
        <p:nvCxnSpPr>
          <p:cNvPr id="108" name="Прямая соединительная линия 107"/>
          <p:cNvCxnSpPr>
            <a:cxnSpLocks/>
          </p:cNvCxnSpPr>
          <p:nvPr/>
        </p:nvCxnSpPr>
        <p:spPr bwMode="auto">
          <a:xfrm>
            <a:off x="6880426" y="1826031"/>
            <a:ext cx="0" cy="124791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 bwMode="auto">
          <a:xfrm>
            <a:off x="7427010" y="2012058"/>
            <a:ext cx="85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SemiBold"/>
                <a:ea typeface="+mn-ea"/>
                <a:cs typeface="Arial"/>
              </a:rPr>
              <a:t>2 недели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17" name="TextBox 116"/>
          <p:cNvSpPr txBox="1"/>
          <p:nvPr/>
        </p:nvSpPr>
        <p:spPr bwMode="auto">
          <a:xfrm>
            <a:off x="9687342" y="2034937"/>
            <a:ext cx="85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SemiBold"/>
                <a:ea typeface="+mn-ea"/>
                <a:cs typeface="Arial"/>
              </a:rPr>
              <a:t>1 день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20" name="TextBox 119"/>
          <p:cNvSpPr txBox="1"/>
          <p:nvPr/>
        </p:nvSpPr>
        <p:spPr bwMode="auto">
          <a:xfrm>
            <a:off x="8861830" y="4881440"/>
            <a:ext cx="968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SemiBold"/>
                <a:ea typeface="+mn-ea"/>
                <a:cs typeface="Arial"/>
              </a:rPr>
              <a:t>2-3 месяца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21" name="TextBox 120"/>
          <p:cNvSpPr txBox="1"/>
          <p:nvPr/>
        </p:nvSpPr>
        <p:spPr bwMode="auto">
          <a:xfrm>
            <a:off x="1635611" y="4892631"/>
            <a:ext cx="99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SemiBold"/>
                <a:ea typeface="+mn-ea"/>
                <a:cs typeface="Arial"/>
              </a:rPr>
              <a:t>3-4 месяца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cxnSp>
        <p:nvCxnSpPr>
          <p:cNvPr id="75" name="Прямая соединительная линия 74"/>
          <p:cNvCxnSpPr>
            <a:cxnSpLocks/>
          </p:cNvCxnSpPr>
          <p:nvPr/>
        </p:nvCxnSpPr>
        <p:spPr bwMode="auto">
          <a:xfrm>
            <a:off x="7393830" y="4284118"/>
            <a:ext cx="0" cy="1908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Группа 75"/>
          <p:cNvGrpSpPr/>
          <p:nvPr/>
        </p:nvGrpSpPr>
        <p:grpSpPr bwMode="auto">
          <a:xfrm>
            <a:off x="4554032" y="4311182"/>
            <a:ext cx="2326394" cy="2127824"/>
            <a:chOff x="537700" y="2901674"/>
            <a:chExt cx="2326394" cy="2127824"/>
          </a:xfrm>
        </p:grpSpPr>
        <p:sp>
          <p:nvSpPr>
            <p:cNvPr id="80" name="TextBox 79"/>
            <p:cNvSpPr txBox="1"/>
            <p:nvPr/>
          </p:nvSpPr>
          <p:spPr bwMode="auto">
            <a:xfrm>
              <a:off x="537700" y="2901674"/>
              <a:ext cx="232639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robat Bold"/>
                  <a:ea typeface="+mn-ea"/>
                  <a:cs typeface="Arial"/>
                </a:rPr>
                <a:t>6. Получение аккредитации кластера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87" name="TextBox 86"/>
            <p:cNvSpPr txBox="1"/>
            <p:nvPr/>
          </p:nvSpPr>
          <p:spPr bwMode="auto">
            <a:xfrm>
              <a:off x="727360" y="3936891"/>
              <a:ext cx="1978802" cy="10926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robat SemiBold"/>
                  <a:ea typeface="+mn-ea"/>
                  <a:cs typeface="Arial"/>
                </a:rPr>
                <a:t>Устранение замечаний Минпромторга России по документации, выход приказа о включении в реестр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sp>
        <p:nvSpPr>
          <p:cNvPr id="96" name="TextBox 95"/>
          <p:cNvSpPr txBox="1"/>
          <p:nvPr/>
        </p:nvSpPr>
        <p:spPr bwMode="auto">
          <a:xfrm>
            <a:off x="5318943" y="4892108"/>
            <a:ext cx="968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SemiBold"/>
                <a:ea typeface="+mn-ea"/>
                <a:cs typeface="Arial"/>
              </a:rPr>
              <a:t>1-2 месяца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18" name="Freeform 14"/>
          <p:cNvSpPr>
            <a:spLocks noEditPoints="1"/>
          </p:cNvSpPr>
          <p:nvPr/>
        </p:nvSpPr>
        <p:spPr bwMode="auto">
          <a:xfrm>
            <a:off x="5413044" y="3539469"/>
            <a:ext cx="575993" cy="744649"/>
          </a:xfrm>
          <a:custGeom>
            <a:avLst/>
            <a:gdLst>
              <a:gd name="T0" fmla="*/ 106 w 197"/>
              <a:gd name="T1" fmla="*/ 0 h 261"/>
              <a:gd name="T2" fmla="*/ 126 w 197"/>
              <a:gd name="T3" fmla="*/ 9 h 261"/>
              <a:gd name="T4" fmla="*/ 157 w 197"/>
              <a:gd name="T5" fmla="*/ 24 h 261"/>
              <a:gd name="T6" fmla="*/ 170 w 197"/>
              <a:gd name="T7" fmla="*/ 40 h 261"/>
              <a:gd name="T8" fmla="*/ 186 w 197"/>
              <a:gd name="T9" fmla="*/ 67 h 261"/>
              <a:gd name="T10" fmla="*/ 193 w 197"/>
              <a:gd name="T11" fmla="*/ 95 h 261"/>
              <a:gd name="T12" fmla="*/ 190 w 197"/>
              <a:gd name="T13" fmla="*/ 109 h 261"/>
              <a:gd name="T14" fmla="*/ 181 w 197"/>
              <a:gd name="T15" fmla="*/ 142 h 261"/>
              <a:gd name="T16" fmla="*/ 167 w 197"/>
              <a:gd name="T17" fmla="*/ 159 h 261"/>
              <a:gd name="T18" fmla="*/ 190 w 197"/>
              <a:gd name="T19" fmla="*/ 222 h 261"/>
              <a:gd name="T20" fmla="*/ 165 w 197"/>
              <a:gd name="T21" fmla="*/ 231 h 261"/>
              <a:gd name="T22" fmla="*/ 140 w 197"/>
              <a:gd name="T23" fmla="*/ 247 h 261"/>
              <a:gd name="T24" fmla="*/ 131 w 197"/>
              <a:gd name="T25" fmla="*/ 261 h 261"/>
              <a:gd name="T26" fmla="*/ 100 w 197"/>
              <a:gd name="T27" fmla="*/ 201 h 261"/>
              <a:gd name="T28" fmla="*/ 89 w 197"/>
              <a:gd name="T29" fmla="*/ 195 h 261"/>
              <a:gd name="T30" fmla="*/ 57 w 197"/>
              <a:gd name="T31" fmla="*/ 245 h 261"/>
              <a:gd name="T32" fmla="*/ 42 w 197"/>
              <a:gd name="T33" fmla="*/ 228 h 261"/>
              <a:gd name="T34" fmla="*/ 11 w 197"/>
              <a:gd name="T35" fmla="*/ 221 h 261"/>
              <a:gd name="T36" fmla="*/ 25 w 197"/>
              <a:gd name="T37" fmla="*/ 165 h 261"/>
              <a:gd name="T38" fmla="*/ 9 w 197"/>
              <a:gd name="T39" fmla="*/ 132 h 261"/>
              <a:gd name="T40" fmla="*/ 8 w 197"/>
              <a:gd name="T41" fmla="*/ 119 h 261"/>
              <a:gd name="T42" fmla="*/ 1 w 197"/>
              <a:gd name="T43" fmla="*/ 105 h 261"/>
              <a:gd name="T44" fmla="*/ 6 w 197"/>
              <a:gd name="T45" fmla="*/ 86 h 261"/>
              <a:gd name="T46" fmla="*/ 15 w 197"/>
              <a:gd name="T47" fmla="*/ 53 h 261"/>
              <a:gd name="T48" fmla="*/ 28 w 197"/>
              <a:gd name="T49" fmla="*/ 36 h 261"/>
              <a:gd name="T50" fmla="*/ 52 w 197"/>
              <a:gd name="T51" fmla="*/ 16 h 261"/>
              <a:gd name="T52" fmla="*/ 78 w 197"/>
              <a:gd name="T53" fmla="*/ 4 h 261"/>
              <a:gd name="T54" fmla="*/ 93 w 197"/>
              <a:gd name="T55" fmla="*/ 5 h 261"/>
              <a:gd name="T56" fmla="*/ 161 w 197"/>
              <a:gd name="T57" fmla="*/ 56 h 261"/>
              <a:gd name="T58" fmla="*/ 143 w 197"/>
              <a:gd name="T59" fmla="*/ 41 h 261"/>
              <a:gd name="T60" fmla="*/ 121 w 197"/>
              <a:gd name="T61" fmla="*/ 28 h 261"/>
              <a:gd name="T62" fmla="*/ 96 w 197"/>
              <a:gd name="T63" fmla="*/ 24 h 261"/>
              <a:gd name="T64" fmla="*/ 70 w 197"/>
              <a:gd name="T65" fmla="*/ 29 h 261"/>
              <a:gd name="T66" fmla="*/ 61 w 197"/>
              <a:gd name="T67" fmla="*/ 36 h 261"/>
              <a:gd name="T68" fmla="*/ 42 w 197"/>
              <a:gd name="T69" fmla="*/ 52 h 261"/>
              <a:gd name="T70" fmla="*/ 30 w 197"/>
              <a:gd name="T71" fmla="*/ 74 h 261"/>
              <a:gd name="T72" fmla="*/ 25 w 197"/>
              <a:gd name="T73" fmla="*/ 98 h 261"/>
              <a:gd name="T74" fmla="*/ 30 w 197"/>
              <a:gd name="T75" fmla="*/ 123 h 261"/>
              <a:gd name="T76" fmla="*/ 42 w 197"/>
              <a:gd name="T77" fmla="*/ 145 h 261"/>
              <a:gd name="T78" fmla="*/ 62 w 197"/>
              <a:gd name="T79" fmla="*/ 161 h 261"/>
              <a:gd name="T80" fmla="*/ 85 w 197"/>
              <a:gd name="T81" fmla="*/ 170 h 261"/>
              <a:gd name="T82" fmla="*/ 110 w 197"/>
              <a:gd name="T83" fmla="*/ 171 h 261"/>
              <a:gd name="T84" fmla="*/ 124 w 197"/>
              <a:gd name="T85" fmla="*/ 165 h 261"/>
              <a:gd name="T86" fmla="*/ 146 w 197"/>
              <a:gd name="T87" fmla="*/ 152 h 261"/>
              <a:gd name="T88" fmla="*/ 162 w 197"/>
              <a:gd name="T89" fmla="*/ 132 h 261"/>
              <a:gd name="T90" fmla="*/ 171 w 197"/>
              <a:gd name="T91" fmla="*/ 107 h 261"/>
              <a:gd name="T92" fmla="*/ 171 w 197"/>
              <a:gd name="T93" fmla="*/ 97 h 261"/>
              <a:gd name="T94" fmla="*/ 166 w 197"/>
              <a:gd name="T95" fmla="*/ 72 h 261"/>
              <a:gd name="T96" fmla="*/ 161 w 197"/>
              <a:gd name="T97" fmla="*/ 56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7" h="261" extrusionOk="0">
                <a:moveTo>
                  <a:pt x="102" y="0"/>
                </a:moveTo>
                <a:cubicBezTo>
                  <a:pt x="103" y="0"/>
                  <a:pt x="104" y="0"/>
                  <a:pt x="106" y="0"/>
                </a:cubicBezTo>
                <a:cubicBezTo>
                  <a:pt x="109" y="2"/>
                  <a:pt x="113" y="5"/>
                  <a:pt x="116" y="7"/>
                </a:cubicBezTo>
                <a:cubicBezTo>
                  <a:pt x="119" y="9"/>
                  <a:pt x="122" y="10"/>
                  <a:pt x="126" y="9"/>
                </a:cubicBezTo>
                <a:cubicBezTo>
                  <a:pt x="135" y="5"/>
                  <a:pt x="141" y="8"/>
                  <a:pt x="145" y="16"/>
                </a:cubicBezTo>
                <a:cubicBezTo>
                  <a:pt x="148" y="21"/>
                  <a:pt x="151" y="24"/>
                  <a:pt x="157" y="24"/>
                </a:cubicBezTo>
                <a:cubicBezTo>
                  <a:pt x="163" y="23"/>
                  <a:pt x="167" y="27"/>
                  <a:pt x="169" y="33"/>
                </a:cubicBezTo>
                <a:cubicBezTo>
                  <a:pt x="170" y="35"/>
                  <a:pt x="169" y="38"/>
                  <a:pt x="170" y="40"/>
                </a:cubicBezTo>
                <a:cubicBezTo>
                  <a:pt x="172" y="42"/>
                  <a:pt x="173" y="46"/>
                  <a:pt x="176" y="47"/>
                </a:cubicBezTo>
                <a:cubicBezTo>
                  <a:pt x="186" y="52"/>
                  <a:pt x="189" y="56"/>
                  <a:pt x="186" y="67"/>
                </a:cubicBezTo>
                <a:cubicBezTo>
                  <a:pt x="185" y="71"/>
                  <a:pt x="186" y="75"/>
                  <a:pt x="190" y="78"/>
                </a:cubicBezTo>
                <a:cubicBezTo>
                  <a:pt x="196" y="82"/>
                  <a:pt x="197" y="88"/>
                  <a:pt x="193" y="95"/>
                </a:cubicBezTo>
                <a:cubicBezTo>
                  <a:pt x="193" y="97"/>
                  <a:pt x="191" y="98"/>
                  <a:pt x="191" y="100"/>
                </a:cubicBezTo>
                <a:cubicBezTo>
                  <a:pt x="190" y="103"/>
                  <a:pt x="189" y="107"/>
                  <a:pt x="190" y="109"/>
                </a:cubicBezTo>
                <a:cubicBezTo>
                  <a:pt x="196" y="119"/>
                  <a:pt x="192" y="125"/>
                  <a:pt x="186" y="130"/>
                </a:cubicBezTo>
                <a:cubicBezTo>
                  <a:pt x="182" y="133"/>
                  <a:pt x="180" y="137"/>
                  <a:pt x="181" y="142"/>
                </a:cubicBezTo>
                <a:cubicBezTo>
                  <a:pt x="182" y="149"/>
                  <a:pt x="180" y="154"/>
                  <a:pt x="173" y="157"/>
                </a:cubicBezTo>
                <a:cubicBezTo>
                  <a:pt x="171" y="158"/>
                  <a:pt x="169" y="158"/>
                  <a:pt x="167" y="159"/>
                </a:cubicBezTo>
                <a:cubicBezTo>
                  <a:pt x="163" y="160"/>
                  <a:pt x="161" y="164"/>
                  <a:pt x="163" y="166"/>
                </a:cubicBezTo>
                <a:cubicBezTo>
                  <a:pt x="174" y="183"/>
                  <a:pt x="182" y="203"/>
                  <a:pt x="190" y="222"/>
                </a:cubicBezTo>
                <a:cubicBezTo>
                  <a:pt x="190" y="224"/>
                  <a:pt x="191" y="225"/>
                  <a:pt x="191" y="226"/>
                </a:cubicBezTo>
                <a:cubicBezTo>
                  <a:pt x="182" y="228"/>
                  <a:pt x="174" y="229"/>
                  <a:pt x="165" y="231"/>
                </a:cubicBezTo>
                <a:cubicBezTo>
                  <a:pt x="160" y="231"/>
                  <a:pt x="154" y="231"/>
                  <a:pt x="150" y="234"/>
                </a:cubicBezTo>
                <a:cubicBezTo>
                  <a:pt x="146" y="236"/>
                  <a:pt x="143" y="242"/>
                  <a:pt x="140" y="247"/>
                </a:cubicBezTo>
                <a:cubicBezTo>
                  <a:pt x="140" y="248"/>
                  <a:pt x="139" y="249"/>
                  <a:pt x="139" y="249"/>
                </a:cubicBezTo>
                <a:cubicBezTo>
                  <a:pt x="136" y="253"/>
                  <a:pt x="134" y="257"/>
                  <a:pt x="131" y="261"/>
                </a:cubicBezTo>
                <a:cubicBezTo>
                  <a:pt x="130" y="260"/>
                  <a:pt x="130" y="258"/>
                  <a:pt x="129" y="257"/>
                </a:cubicBezTo>
                <a:cubicBezTo>
                  <a:pt x="119" y="239"/>
                  <a:pt x="109" y="220"/>
                  <a:pt x="100" y="201"/>
                </a:cubicBezTo>
                <a:cubicBezTo>
                  <a:pt x="98" y="197"/>
                  <a:pt x="96" y="193"/>
                  <a:pt x="90" y="195"/>
                </a:cubicBezTo>
                <a:cubicBezTo>
                  <a:pt x="90" y="195"/>
                  <a:pt x="89" y="195"/>
                  <a:pt x="89" y="195"/>
                </a:cubicBezTo>
                <a:cubicBezTo>
                  <a:pt x="86" y="193"/>
                  <a:pt x="85" y="194"/>
                  <a:pt x="83" y="196"/>
                </a:cubicBezTo>
                <a:cubicBezTo>
                  <a:pt x="72" y="211"/>
                  <a:pt x="63" y="227"/>
                  <a:pt x="57" y="245"/>
                </a:cubicBezTo>
                <a:cubicBezTo>
                  <a:pt x="57" y="247"/>
                  <a:pt x="56" y="248"/>
                  <a:pt x="55" y="250"/>
                </a:cubicBezTo>
                <a:cubicBezTo>
                  <a:pt x="51" y="242"/>
                  <a:pt x="46" y="235"/>
                  <a:pt x="42" y="228"/>
                </a:cubicBezTo>
                <a:cubicBezTo>
                  <a:pt x="41" y="226"/>
                  <a:pt x="40" y="225"/>
                  <a:pt x="38" y="225"/>
                </a:cubicBezTo>
                <a:cubicBezTo>
                  <a:pt x="29" y="223"/>
                  <a:pt x="20" y="222"/>
                  <a:pt x="11" y="221"/>
                </a:cubicBezTo>
                <a:cubicBezTo>
                  <a:pt x="1" y="220"/>
                  <a:pt x="0" y="220"/>
                  <a:pt x="4" y="210"/>
                </a:cubicBezTo>
                <a:cubicBezTo>
                  <a:pt x="11" y="195"/>
                  <a:pt x="18" y="180"/>
                  <a:pt x="25" y="165"/>
                </a:cubicBezTo>
                <a:cubicBezTo>
                  <a:pt x="28" y="158"/>
                  <a:pt x="26" y="150"/>
                  <a:pt x="18" y="147"/>
                </a:cubicBezTo>
                <a:cubicBezTo>
                  <a:pt x="11" y="145"/>
                  <a:pt x="8" y="139"/>
                  <a:pt x="9" y="132"/>
                </a:cubicBezTo>
                <a:cubicBezTo>
                  <a:pt x="10" y="130"/>
                  <a:pt x="10" y="128"/>
                  <a:pt x="10" y="127"/>
                </a:cubicBezTo>
                <a:cubicBezTo>
                  <a:pt x="10" y="124"/>
                  <a:pt x="9" y="121"/>
                  <a:pt x="8" y="119"/>
                </a:cubicBezTo>
                <a:cubicBezTo>
                  <a:pt x="5" y="116"/>
                  <a:pt x="2" y="113"/>
                  <a:pt x="1" y="109"/>
                </a:cubicBezTo>
                <a:cubicBezTo>
                  <a:pt x="1" y="108"/>
                  <a:pt x="1" y="106"/>
                  <a:pt x="1" y="105"/>
                </a:cubicBezTo>
                <a:cubicBezTo>
                  <a:pt x="2" y="102"/>
                  <a:pt x="4" y="99"/>
                  <a:pt x="5" y="95"/>
                </a:cubicBezTo>
                <a:cubicBezTo>
                  <a:pt x="6" y="92"/>
                  <a:pt x="7" y="89"/>
                  <a:pt x="6" y="86"/>
                </a:cubicBezTo>
                <a:cubicBezTo>
                  <a:pt x="1" y="77"/>
                  <a:pt x="2" y="71"/>
                  <a:pt x="10" y="65"/>
                </a:cubicBezTo>
                <a:cubicBezTo>
                  <a:pt x="14" y="62"/>
                  <a:pt x="16" y="58"/>
                  <a:pt x="15" y="53"/>
                </a:cubicBezTo>
                <a:cubicBezTo>
                  <a:pt x="14" y="47"/>
                  <a:pt x="16" y="42"/>
                  <a:pt x="22" y="39"/>
                </a:cubicBezTo>
                <a:cubicBezTo>
                  <a:pt x="24" y="38"/>
                  <a:pt x="26" y="38"/>
                  <a:pt x="28" y="36"/>
                </a:cubicBezTo>
                <a:cubicBezTo>
                  <a:pt x="31" y="35"/>
                  <a:pt x="34" y="32"/>
                  <a:pt x="35" y="30"/>
                </a:cubicBezTo>
                <a:cubicBezTo>
                  <a:pt x="37" y="19"/>
                  <a:pt x="42" y="16"/>
                  <a:pt x="52" y="16"/>
                </a:cubicBezTo>
                <a:cubicBezTo>
                  <a:pt x="57" y="17"/>
                  <a:pt x="60" y="15"/>
                  <a:pt x="62" y="11"/>
                </a:cubicBezTo>
                <a:cubicBezTo>
                  <a:pt x="66" y="4"/>
                  <a:pt x="72" y="2"/>
                  <a:pt x="78" y="4"/>
                </a:cubicBezTo>
                <a:cubicBezTo>
                  <a:pt x="80" y="5"/>
                  <a:pt x="82" y="6"/>
                  <a:pt x="84" y="6"/>
                </a:cubicBezTo>
                <a:cubicBezTo>
                  <a:pt x="87" y="6"/>
                  <a:pt x="90" y="6"/>
                  <a:pt x="93" y="5"/>
                </a:cubicBezTo>
                <a:cubicBezTo>
                  <a:pt x="96" y="4"/>
                  <a:pt x="99" y="2"/>
                  <a:pt x="102" y="0"/>
                </a:cubicBezTo>
                <a:close/>
                <a:moveTo>
                  <a:pt x="161" y="56"/>
                </a:moveTo>
                <a:cubicBezTo>
                  <a:pt x="160" y="53"/>
                  <a:pt x="159" y="51"/>
                  <a:pt x="155" y="51"/>
                </a:cubicBezTo>
                <a:cubicBezTo>
                  <a:pt x="149" y="50"/>
                  <a:pt x="144" y="47"/>
                  <a:pt x="143" y="41"/>
                </a:cubicBezTo>
                <a:cubicBezTo>
                  <a:pt x="142" y="35"/>
                  <a:pt x="140" y="33"/>
                  <a:pt x="134" y="34"/>
                </a:cubicBezTo>
                <a:cubicBezTo>
                  <a:pt x="127" y="35"/>
                  <a:pt x="124" y="34"/>
                  <a:pt x="121" y="28"/>
                </a:cubicBezTo>
                <a:cubicBezTo>
                  <a:pt x="118" y="24"/>
                  <a:pt x="115" y="23"/>
                  <a:pt x="111" y="26"/>
                </a:cubicBezTo>
                <a:cubicBezTo>
                  <a:pt x="104" y="29"/>
                  <a:pt x="101" y="29"/>
                  <a:pt x="96" y="24"/>
                </a:cubicBezTo>
                <a:cubicBezTo>
                  <a:pt x="92" y="21"/>
                  <a:pt x="89" y="21"/>
                  <a:pt x="85" y="25"/>
                </a:cubicBezTo>
                <a:cubicBezTo>
                  <a:pt x="80" y="31"/>
                  <a:pt x="78" y="32"/>
                  <a:pt x="70" y="29"/>
                </a:cubicBezTo>
                <a:cubicBezTo>
                  <a:pt x="66" y="28"/>
                  <a:pt x="63" y="29"/>
                  <a:pt x="62" y="33"/>
                </a:cubicBezTo>
                <a:cubicBezTo>
                  <a:pt x="61" y="34"/>
                  <a:pt x="61" y="35"/>
                  <a:pt x="61" y="36"/>
                </a:cubicBezTo>
                <a:cubicBezTo>
                  <a:pt x="59" y="41"/>
                  <a:pt x="56" y="43"/>
                  <a:pt x="50" y="43"/>
                </a:cubicBezTo>
                <a:cubicBezTo>
                  <a:pt x="43" y="43"/>
                  <a:pt x="42" y="45"/>
                  <a:pt x="42" y="52"/>
                </a:cubicBezTo>
                <a:cubicBezTo>
                  <a:pt x="42" y="58"/>
                  <a:pt x="39" y="61"/>
                  <a:pt x="34" y="63"/>
                </a:cubicBezTo>
                <a:cubicBezTo>
                  <a:pt x="28" y="65"/>
                  <a:pt x="27" y="67"/>
                  <a:pt x="30" y="74"/>
                </a:cubicBezTo>
                <a:cubicBezTo>
                  <a:pt x="32" y="79"/>
                  <a:pt x="31" y="83"/>
                  <a:pt x="26" y="87"/>
                </a:cubicBezTo>
                <a:cubicBezTo>
                  <a:pt x="21" y="91"/>
                  <a:pt x="21" y="93"/>
                  <a:pt x="25" y="98"/>
                </a:cubicBezTo>
                <a:cubicBezTo>
                  <a:pt x="29" y="103"/>
                  <a:pt x="30" y="106"/>
                  <a:pt x="27" y="112"/>
                </a:cubicBezTo>
                <a:cubicBezTo>
                  <a:pt x="24" y="118"/>
                  <a:pt x="24" y="120"/>
                  <a:pt x="30" y="123"/>
                </a:cubicBezTo>
                <a:cubicBezTo>
                  <a:pt x="35" y="126"/>
                  <a:pt x="37" y="130"/>
                  <a:pt x="36" y="136"/>
                </a:cubicBezTo>
                <a:cubicBezTo>
                  <a:pt x="35" y="142"/>
                  <a:pt x="36" y="144"/>
                  <a:pt x="42" y="145"/>
                </a:cubicBezTo>
                <a:cubicBezTo>
                  <a:pt x="49" y="146"/>
                  <a:pt x="52" y="148"/>
                  <a:pt x="53" y="155"/>
                </a:cubicBezTo>
                <a:cubicBezTo>
                  <a:pt x="54" y="160"/>
                  <a:pt x="56" y="162"/>
                  <a:pt x="62" y="161"/>
                </a:cubicBezTo>
                <a:cubicBezTo>
                  <a:pt x="69" y="160"/>
                  <a:pt x="72" y="161"/>
                  <a:pt x="75" y="167"/>
                </a:cubicBezTo>
                <a:cubicBezTo>
                  <a:pt x="78" y="172"/>
                  <a:pt x="81" y="172"/>
                  <a:pt x="85" y="170"/>
                </a:cubicBezTo>
                <a:cubicBezTo>
                  <a:pt x="92" y="166"/>
                  <a:pt x="95" y="166"/>
                  <a:pt x="101" y="171"/>
                </a:cubicBezTo>
                <a:cubicBezTo>
                  <a:pt x="104" y="174"/>
                  <a:pt x="107" y="174"/>
                  <a:pt x="110" y="171"/>
                </a:cubicBezTo>
                <a:cubicBezTo>
                  <a:pt x="110" y="170"/>
                  <a:pt x="111" y="169"/>
                  <a:pt x="112" y="168"/>
                </a:cubicBezTo>
                <a:cubicBezTo>
                  <a:pt x="115" y="164"/>
                  <a:pt x="119" y="164"/>
                  <a:pt x="124" y="165"/>
                </a:cubicBezTo>
                <a:cubicBezTo>
                  <a:pt x="131" y="167"/>
                  <a:pt x="132" y="167"/>
                  <a:pt x="135" y="160"/>
                </a:cubicBezTo>
                <a:cubicBezTo>
                  <a:pt x="137" y="154"/>
                  <a:pt x="140" y="152"/>
                  <a:pt x="146" y="152"/>
                </a:cubicBezTo>
                <a:cubicBezTo>
                  <a:pt x="152" y="152"/>
                  <a:pt x="154" y="150"/>
                  <a:pt x="154" y="144"/>
                </a:cubicBezTo>
                <a:cubicBezTo>
                  <a:pt x="154" y="137"/>
                  <a:pt x="156" y="135"/>
                  <a:pt x="162" y="132"/>
                </a:cubicBezTo>
                <a:cubicBezTo>
                  <a:pt x="167" y="130"/>
                  <a:pt x="169" y="128"/>
                  <a:pt x="167" y="123"/>
                </a:cubicBezTo>
                <a:cubicBezTo>
                  <a:pt x="164" y="115"/>
                  <a:pt x="165" y="113"/>
                  <a:pt x="171" y="107"/>
                </a:cubicBezTo>
                <a:cubicBezTo>
                  <a:pt x="174" y="105"/>
                  <a:pt x="174" y="102"/>
                  <a:pt x="172" y="99"/>
                </a:cubicBezTo>
                <a:cubicBezTo>
                  <a:pt x="172" y="98"/>
                  <a:pt x="171" y="97"/>
                  <a:pt x="171" y="97"/>
                </a:cubicBezTo>
                <a:cubicBezTo>
                  <a:pt x="167" y="92"/>
                  <a:pt x="166" y="89"/>
                  <a:pt x="169" y="83"/>
                </a:cubicBezTo>
                <a:cubicBezTo>
                  <a:pt x="172" y="77"/>
                  <a:pt x="172" y="76"/>
                  <a:pt x="166" y="72"/>
                </a:cubicBezTo>
                <a:cubicBezTo>
                  <a:pt x="161" y="69"/>
                  <a:pt x="159" y="65"/>
                  <a:pt x="160" y="59"/>
                </a:cubicBezTo>
                <a:cubicBezTo>
                  <a:pt x="160" y="58"/>
                  <a:pt x="161" y="57"/>
                  <a:pt x="161" y="56"/>
                </a:cubicBezTo>
                <a:close/>
              </a:path>
            </a:pathLst>
          </a:custGeom>
          <a:gradFill>
            <a:gsLst>
              <a:gs pos="0">
                <a:srgbClr val="1B456B">
                  <a:shade val="30000"/>
                  <a:satMod val="115000"/>
                </a:srgbClr>
              </a:gs>
              <a:gs pos="50000">
                <a:srgbClr val="1B456B">
                  <a:shade val="67500"/>
                  <a:satMod val="115000"/>
                </a:srgbClr>
              </a:gs>
              <a:gs pos="100000">
                <a:srgbClr val="1B456B">
                  <a:shade val="100000"/>
                  <a:satMod val="11500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6" name="Freeform 5"/>
          <p:cNvSpPr>
            <a:spLocks noEditPoints="1"/>
          </p:cNvSpPr>
          <p:nvPr/>
        </p:nvSpPr>
        <p:spPr bwMode="auto">
          <a:xfrm>
            <a:off x="3463600" y="723489"/>
            <a:ext cx="736474" cy="572366"/>
          </a:xfrm>
          <a:custGeom>
            <a:avLst/>
            <a:gdLst>
              <a:gd name="T0" fmla="*/ 251 w 621"/>
              <a:gd name="T1" fmla="*/ 59 h 478"/>
              <a:gd name="T2" fmla="*/ 222 w 621"/>
              <a:gd name="T3" fmla="*/ 59 h 478"/>
              <a:gd name="T4" fmla="*/ 204 w 621"/>
              <a:gd name="T5" fmla="*/ 228 h 478"/>
              <a:gd name="T6" fmla="*/ 273 w 621"/>
              <a:gd name="T7" fmla="*/ 265 h 478"/>
              <a:gd name="T8" fmla="*/ 251 w 621"/>
              <a:gd name="T9" fmla="*/ 59 h 478"/>
              <a:gd name="T10" fmla="*/ 587 w 621"/>
              <a:gd name="T11" fmla="*/ 279 h 478"/>
              <a:gd name="T12" fmla="*/ 587 w 621"/>
              <a:gd name="T13" fmla="*/ 9 h 478"/>
              <a:gd name="T14" fmla="*/ 306 w 621"/>
              <a:gd name="T15" fmla="*/ 9 h 478"/>
              <a:gd name="T16" fmla="*/ 306 w 621"/>
              <a:gd name="T17" fmla="*/ 201 h 478"/>
              <a:gd name="T18" fmla="*/ 441 w 621"/>
              <a:gd name="T19" fmla="*/ 279 h 478"/>
              <a:gd name="T20" fmla="*/ 587 w 621"/>
              <a:gd name="T21" fmla="*/ 279 h 478"/>
              <a:gd name="T22" fmla="*/ 457 w 621"/>
              <a:gd name="T23" fmla="*/ 46 h 478"/>
              <a:gd name="T24" fmla="*/ 530 w 621"/>
              <a:gd name="T25" fmla="*/ 46 h 478"/>
              <a:gd name="T26" fmla="*/ 530 w 621"/>
              <a:gd name="T27" fmla="*/ 90 h 478"/>
              <a:gd name="T28" fmla="*/ 457 w 621"/>
              <a:gd name="T29" fmla="*/ 90 h 478"/>
              <a:gd name="T30" fmla="*/ 457 w 621"/>
              <a:gd name="T31" fmla="*/ 46 h 478"/>
              <a:gd name="T32" fmla="*/ 435 w 621"/>
              <a:gd name="T33" fmla="*/ 90 h 478"/>
              <a:gd name="T34" fmla="*/ 363 w 621"/>
              <a:gd name="T35" fmla="*/ 90 h 478"/>
              <a:gd name="T36" fmla="*/ 363 w 621"/>
              <a:gd name="T37" fmla="*/ 46 h 478"/>
              <a:gd name="T38" fmla="*/ 435 w 621"/>
              <a:gd name="T39" fmla="*/ 46 h 478"/>
              <a:gd name="T40" fmla="*/ 435 w 621"/>
              <a:gd name="T41" fmla="*/ 90 h 478"/>
              <a:gd name="T42" fmla="*/ 95 w 621"/>
              <a:gd name="T43" fmla="*/ 0 h 478"/>
              <a:gd name="T44" fmla="*/ 57 w 621"/>
              <a:gd name="T45" fmla="*/ 0 h 478"/>
              <a:gd name="T46" fmla="*/ 37 w 621"/>
              <a:gd name="T47" fmla="*/ 217 h 478"/>
              <a:gd name="T48" fmla="*/ 124 w 621"/>
              <a:gd name="T49" fmla="*/ 263 h 478"/>
              <a:gd name="T50" fmla="*/ 95 w 621"/>
              <a:gd name="T51" fmla="*/ 0 h 478"/>
              <a:gd name="T52" fmla="*/ 435 w 621"/>
              <a:gd name="T53" fmla="*/ 305 h 478"/>
              <a:gd name="T54" fmla="*/ 290 w 621"/>
              <a:gd name="T55" fmla="*/ 219 h 478"/>
              <a:gd name="T56" fmla="*/ 290 w 621"/>
              <a:gd name="T57" fmla="*/ 299 h 478"/>
              <a:gd name="T58" fmla="*/ 146 w 621"/>
              <a:gd name="T59" fmla="*/ 223 h 478"/>
              <a:gd name="T60" fmla="*/ 146 w 621"/>
              <a:gd name="T61" fmla="*/ 299 h 478"/>
              <a:gd name="T62" fmla="*/ 0 w 621"/>
              <a:gd name="T63" fmla="*/ 225 h 478"/>
              <a:gd name="T64" fmla="*/ 0 w 621"/>
              <a:gd name="T65" fmla="*/ 478 h 478"/>
              <a:gd name="T66" fmla="*/ 621 w 621"/>
              <a:gd name="T67" fmla="*/ 478 h 478"/>
              <a:gd name="T68" fmla="*/ 621 w 621"/>
              <a:gd name="T69" fmla="*/ 303 h 478"/>
              <a:gd name="T70" fmla="*/ 435 w 621"/>
              <a:gd name="T71" fmla="*/ 305 h 478"/>
              <a:gd name="T72" fmla="*/ 228 w 621"/>
              <a:gd name="T73" fmla="*/ 429 h 478"/>
              <a:gd name="T74" fmla="*/ 104 w 621"/>
              <a:gd name="T75" fmla="*/ 429 h 478"/>
              <a:gd name="T76" fmla="*/ 104 w 621"/>
              <a:gd name="T77" fmla="*/ 354 h 478"/>
              <a:gd name="T78" fmla="*/ 228 w 621"/>
              <a:gd name="T79" fmla="*/ 354 h 478"/>
              <a:gd name="T80" fmla="*/ 228 w 621"/>
              <a:gd name="T81" fmla="*/ 429 h 478"/>
              <a:gd name="T82" fmla="*/ 384 w 621"/>
              <a:gd name="T83" fmla="*/ 429 h 478"/>
              <a:gd name="T84" fmla="*/ 259 w 621"/>
              <a:gd name="T85" fmla="*/ 429 h 478"/>
              <a:gd name="T86" fmla="*/ 259 w 621"/>
              <a:gd name="T87" fmla="*/ 354 h 478"/>
              <a:gd name="T88" fmla="*/ 384 w 621"/>
              <a:gd name="T89" fmla="*/ 354 h 478"/>
              <a:gd name="T90" fmla="*/ 384 w 621"/>
              <a:gd name="T91" fmla="*/ 429 h 478"/>
              <a:gd name="T92" fmla="*/ 539 w 621"/>
              <a:gd name="T93" fmla="*/ 429 h 478"/>
              <a:gd name="T94" fmla="*/ 414 w 621"/>
              <a:gd name="T95" fmla="*/ 429 h 478"/>
              <a:gd name="T96" fmla="*/ 414 w 621"/>
              <a:gd name="T97" fmla="*/ 354 h 478"/>
              <a:gd name="T98" fmla="*/ 539 w 621"/>
              <a:gd name="T99" fmla="*/ 354 h 478"/>
              <a:gd name="T100" fmla="*/ 539 w 621"/>
              <a:gd name="T101" fmla="*/ 429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21" h="478" extrusionOk="0">
                <a:moveTo>
                  <a:pt x="251" y="59"/>
                </a:moveTo>
                <a:lnTo>
                  <a:pt x="222" y="59"/>
                </a:lnTo>
                <a:lnTo>
                  <a:pt x="204" y="228"/>
                </a:lnTo>
                <a:lnTo>
                  <a:pt x="273" y="265"/>
                </a:lnTo>
                <a:lnTo>
                  <a:pt x="251" y="59"/>
                </a:lnTo>
                <a:close/>
                <a:moveTo>
                  <a:pt x="587" y="279"/>
                </a:moveTo>
                <a:lnTo>
                  <a:pt x="587" y="9"/>
                </a:lnTo>
                <a:lnTo>
                  <a:pt x="306" y="9"/>
                </a:lnTo>
                <a:lnTo>
                  <a:pt x="306" y="201"/>
                </a:lnTo>
                <a:lnTo>
                  <a:pt x="441" y="279"/>
                </a:lnTo>
                <a:lnTo>
                  <a:pt x="587" y="279"/>
                </a:lnTo>
                <a:close/>
                <a:moveTo>
                  <a:pt x="457" y="46"/>
                </a:moveTo>
                <a:lnTo>
                  <a:pt x="530" y="46"/>
                </a:lnTo>
                <a:lnTo>
                  <a:pt x="530" y="90"/>
                </a:lnTo>
                <a:lnTo>
                  <a:pt x="457" y="90"/>
                </a:lnTo>
                <a:lnTo>
                  <a:pt x="457" y="46"/>
                </a:lnTo>
                <a:close/>
                <a:moveTo>
                  <a:pt x="435" y="90"/>
                </a:moveTo>
                <a:lnTo>
                  <a:pt x="363" y="90"/>
                </a:lnTo>
                <a:lnTo>
                  <a:pt x="363" y="46"/>
                </a:lnTo>
                <a:lnTo>
                  <a:pt x="435" y="46"/>
                </a:lnTo>
                <a:lnTo>
                  <a:pt x="435" y="90"/>
                </a:lnTo>
                <a:close/>
                <a:moveTo>
                  <a:pt x="95" y="0"/>
                </a:moveTo>
                <a:lnTo>
                  <a:pt x="57" y="0"/>
                </a:lnTo>
                <a:lnTo>
                  <a:pt x="37" y="217"/>
                </a:lnTo>
                <a:lnTo>
                  <a:pt x="124" y="263"/>
                </a:lnTo>
                <a:lnTo>
                  <a:pt x="95" y="0"/>
                </a:lnTo>
                <a:close/>
                <a:moveTo>
                  <a:pt x="435" y="305"/>
                </a:moveTo>
                <a:lnTo>
                  <a:pt x="290" y="219"/>
                </a:lnTo>
                <a:lnTo>
                  <a:pt x="290" y="299"/>
                </a:lnTo>
                <a:lnTo>
                  <a:pt x="146" y="223"/>
                </a:lnTo>
                <a:lnTo>
                  <a:pt x="146" y="299"/>
                </a:lnTo>
                <a:lnTo>
                  <a:pt x="0" y="225"/>
                </a:lnTo>
                <a:lnTo>
                  <a:pt x="0" y="478"/>
                </a:lnTo>
                <a:lnTo>
                  <a:pt x="621" y="478"/>
                </a:lnTo>
                <a:lnTo>
                  <a:pt x="621" y="303"/>
                </a:lnTo>
                <a:lnTo>
                  <a:pt x="435" y="305"/>
                </a:lnTo>
                <a:close/>
                <a:moveTo>
                  <a:pt x="228" y="429"/>
                </a:moveTo>
                <a:lnTo>
                  <a:pt x="104" y="429"/>
                </a:lnTo>
                <a:lnTo>
                  <a:pt x="104" y="354"/>
                </a:lnTo>
                <a:lnTo>
                  <a:pt x="228" y="354"/>
                </a:lnTo>
                <a:lnTo>
                  <a:pt x="228" y="429"/>
                </a:lnTo>
                <a:close/>
                <a:moveTo>
                  <a:pt x="384" y="429"/>
                </a:moveTo>
                <a:lnTo>
                  <a:pt x="259" y="429"/>
                </a:lnTo>
                <a:lnTo>
                  <a:pt x="259" y="354"/>
                </a:lnTo>
                <a:lnTo>
                  <a:pt x="384" y="354"/>
                </a:lnTo>
                <a:lnTo>
                  <a:pt x="384" y="429"/>
                </a:lnTo>
                <a:close/>
                <a:moveTo>
                  <a:pt x="539" y="429"/>
                </a:moveTo>
                <a:lnTo>
                  <a:pt x="414" y="429"/>
                </a:lnTo>
                <a:lnTo>
                  <a:pt x="414" y="354"/>
                </a:lnTo>
                <a:lnTo>
                  <a:pt x="539" y="354"/>
                </a:lnTo>
                <a:lnTo>
                  <a:pt x="539" y="429"/>
                </a:lnTo>
                <a:close/>
              </a:path>
            </a:pathLst>
          </a:custGeom>
          <a:gradFill>
            <a:gsLst>
              <a:gs pos="0">
                <a:srgbClr val="1B456B">
                  <a:shade val="30000"/>
                  <a:satMod val="115000"/>
                </a:srgbClr>
              </a:gs>
              <a:gs pos="50000">
                <a:srgbClr val="1B456B">
                  <a:shade val="67500"/>
                  <a:satMod val="115000"/>
                </a:srgbClr>
              </a:gs>
              <a:gs pos="100000">
                <a:srgbClr val="1B456B">
                  <a:shade val="100000"/>
                  <a:satMod val="11500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grpSp>
        <p:nvGrpSpPr>
          <p:cNvPr id="67" name="Group 300"/>
          <p:cNvGrpSpPr/>
          <p:nvPr/>
        </p:nvGrpSpPr>
        <p:grpSpPr bwMode="auto">
          <a:xfrm>
            <a:off x="9861991" y="632998"/>
            <a:ext cx="628396" cy="713011"/>
            <a:chOff x="6518267" y="1452566"/>
            <a:chExt cx="609603" cy="736602"/>
          </a:xfrm>
          <a:gradFill>
            <a:gsLst>
              <a:gs pos="0">
                <a:srgbClr val="1B456B">
                  <a:shade val="30000"/>
                  <a:satMod val="115000"/>
                </a:srgbClr>
              </a:gs>
              <a:gs pos="50000">
                <a:srgbClr val="1B456B">
                  <a:shade val="67500"/>
                  <a:satMod val="115000"/>
                </a:srgbClr>
              </a:gs>
              <a:gs pos="100000">
                <a:srgbClr val="1B456B">
                  <a:shade val="100000"/>
                  <a:satMod val="115000"/>
                </a:srgbClr>
              </a:gs>
            </a:gsLst>
            <a:lin ang="2700000" scaled="1"/>
          </a:gradFill>
        </p:grpSpPr>
        <p:sp>
          <p:nvSpPr>
            <p:cNvPr id="68" name="Freeform 114"/>
            <p:cNvSpPr/>
            <p:nvPr/>
          </p:nvSpPr>
          <p:spPr bwMode="auto">
            <a:xfrm>
              <a:off x="6719880" y="1452566"/>
              <a:ext cx="204788" cy="223838"/>
            </a:xfrm>
            <a:custGeom>
              <a:avLst/>
              <a:gdLst/>
              <a:ahLst/>
              <a:cxnLst>
                <a:cxn ang="0">
                  <a:pos x="12" y="75"/>
                </a:cxn>
                <a:cxn ang="0">
                  <a:pos x="54" y="116"/>
                </a:cxn>
                <a:cxn ang="0">
                  <a:pos x="96" y="74"/>
                </a:cxn>
                <a:cxn ang="0">
                  <a:pos x="106" y="56"/>
                </a:cxn>
                <a:cxn ang="0">
                  <a:pos x="99" y="48"/>
                </a:cxn>
                <a:cxn ang="0">
                  <a:pos x="54" y="0"/>
                </a:cxn>
                <a:cxn ang="0">
                  <a:pos x="9" y="47"/>
                </a:cxn>
                <a:cxn ang="0">
                  <a:pos x="1" y="56"/>
                </a:cxn>
                <a:cxn ang="0">
                  <a:pos x="12" y="75"/>
                </a:cxn>
              </a:cxnLst>
              <a:rect l="0" t="0" r="r" b="b"/>
              <a:pathLst>
                <a:path w="106" h="116" extrusionOk="0">
                  <a:moveTo>
                    <a:pt x="12" y="75"/>
                  </a:moveTo>
                  <a:cubicBezTo>
                    <a:pt x="18" y="96"/>
                    <a:pt x="31" y="116"/>
                    <a:pt x="54" y="116"/>
                  </a:cubicBezTo>
                  <a:cubicBezTo>
                    <a:pt x="76" y="116"/>
                    <a:pt x="90" y="96"/>
                    <a:pt x="96" y="74"/>
                  </a:cubicBezTo>
                  <a:cubicBezTo>
                    <a:pt x="102" y="72"/>
                    <a:pt x="106" y="63"/>
                    <a:pt x="106" y="56"/>
                  </a:cubicBezTo>
                  <a:cubicBezTo>
                    <a:pt x="105" y="51"/>
                    <a:pt x="103" y="49"/>
                    <a:pt x="99" y="48"/>
                  </a:cubicBezTo>
                  <a:cubicBezTo>
                    <a:pt x="98" y="21"/>
                    <a:pt x="80" y="0"/>
                    <a:pt x="54" y="0"/>
                  </a:cubicBezTo>
                  <a:cubicBezTo>
                    <a:pt x="28" y="0"/>
                    <a:pt x="10" y="21"/>
                    <a:pt x="9" y="47"/>
                  </a:cubicBezTo>
                  <a:cubicBezTo>
                    <a:pt x="4" y="48"/>
                    <a:pt x="2" y="51"/>
                    <a:pt x="1" y="56"/>
                  </a:cubicBezTo>
                  <a:cubicBezTo>
                    <a:pt x="0" y="63"/>
                    <a:pt x="5" y="73"/>
                    <a:pt x="12" y="7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1B456B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69" name="Freeform 115"/>
            <p:cNvSpPr/>
            <p:nvPr/>
          </p:nvSpPr>
          <p:spPr bwMode="auto">
            <a:xfrm>
              <a:off x="6518267" y="1955804"/>
              <a:ext cx="608015" cy="152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96"/>
                </a:cxn>
                <a:cxn ang="0">
                  <a:pos x="62" y="96"/>
                </a:cxn>
                <a:cxn ang="0">
                  <a:pos x="61" y="36"/>
                </a:cxn>
                <a:cxn ang="0">
                  <a:pos x="323" y="36"/>
                </a:cxn>
                <a:cxn ang="0">
                  <a:pos x="322" y="96"/>
                </a:cxn>
                <a:cxn ang="0">
                  <a:pos x="344" y="96"/>
                </a:cxn>
                <a:cxn ang="0">
                  <a:pos x="383" y="0"/>
                </a:cxn>
                <a:cxn ang="0">
                  <a:pos x="0" y="0"/>
                </a:cxn>
              </a:cxnLst>
              <a:rect l="0" t="0" r="r" b="b"/>
              <a:pathLst>
                <a:path w="383" h="96" extrusionOk="0">
                  <a:moveTo>
                    <a:pt x="0" y="0"/>
                  </a:moveTo>
                  <a:lnTo>
                    <a:pt x="40" y="96"/>
                  </a:lnTo>
                  <a:lnTo>
                    <a:pt x="62" y="96"/>
                  </a:lnTo>
                  <a:lnTo>
                    <a:pt x="61" y="36"/>
                  </a:lnTo>
                  <a:lnTo>
                    <a:pt x="323" y="36"/>
                  </a:lnTo>
                  <a:lnTo>
                    <a:pt x="322" y="96"/>
                  </a:lnTo>
                  <a:lnTo>
                    <a:pt x="344" y="96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1B456B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71" name="Freeform 116"/>
            <p:cNvSpPr/>
            <p:nvPr/>
          </p:nvSpPr>
          <p:spPr bwMode="auto">
            <a:xfrm>
              <a:off x="6632568" y="2032005"/>
              <a:ext cx="381001" cy="157163"/>
            </a:xfrm>
            <a:custGeom>
              <a:avLst/>
              <a:gdLst/>
              <a:ahLst/>
              <a:cxnLst>
                <a:cxn ang="0">
                  <a:pos x="1" y="99"/>
                </a:cxn>
                <a:cxn ang="0">
                  <a:pos x="238" y="99"/>
                </a:cxn>
                <a:cxn ang="0">
                  <a:pos x="240" y="0"/>
                </a:cxn>
                <a:cxn ang="0">
                  <a:pos x="0" y="0"/>
                </a:cxn>
                <a:cxn ang="0">
                  <a:pos x="1" y="99"/>
                </a:cxn>
              </a:cxnLst>
              <a:rect l="0" t="0" r="r" b="b"/>
              <a:pathLst>
                <a:path w="240" h="99" extrusionOk="0">
                  <a:moveTo>
                    <a:pt x="1" y="99"/>
                  </a:moveTo>
                  <a:lnTo>
                    <a:pt x="238" y="99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" y="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1B456B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72" name="Freeform 117"/>
            <p:cNvSpPr/>
            <p:nvPr/>
          </p:nvSpPr>
          <p:spPr bwMode="auto">
            <a:xfrm>
              <a:off x="7023094" y="1906592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1B456B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74" name="Freeform 118"/>
            <p:cNvSpPr/>
            <p:nvPr/>
          </p:nvSpPr>
          <p:spPr bwMode="auto">
            <a:xfrm>
              <a:off x="6613518" y="1687516"/>
              <a:ext cx="514351" cy="231775"/>
            </a:xfrm>
            <a:custGeom>
              <a:avLst/>
              <a:gdLst/>
              <a:ahLst/>
              <a:cxnLst>
                <a:cxn ang="0">
                  <a:pos x="49" y="64"/>
                </a:cxn>
                <a:cxn ang="0">
                  <a:pos x="49" y="64"/>
                </a:cxn>
                <a:cxn ang="0">
                  <a:pos x="49" y="119"/>
                </a:cxn>
                <a:cxn ang="0">
                  <a:pos x="105" y="119"/>
                </a:cxn>
                <a:cxn ang="0">
                  <a:pos x="102" y="83"/>
                </a:cxn>
                <a:cxn ang="0">
                  <a:pos x="108" y="74"/>
                </a:cxn>
                <a:cxn ang="0">
                  <a:pos x="115" y="83"/>
                </a:cxn>
                <a:cxn ang="0">
                  <a:pos x="112" y="119"/>
                </a:cxn>
                <a:cxn ang="0">
                  <a:pos x="167" y="119"/>
                </a:cxn>
                <a:cxn ang="0">
                  <a:pos x="167" y="76"/>
                </a:cxn>
                <a:cxn ang="0">
                  <a:pos x="179" y="95"/>
                </a:cxn>
                <a:cxn ang="0">
                  <a:pos x="187" y="105"/>
                </a:cxn>
                <a:cxn ang="0">
                  <a:pos x="192" y="110"/>
                </a:cxn>
                <a:cxn ang="0">
                  <a:pos x="197" y="112"/>
                </a:cxn>
                <a:cxn ang="0">
                  <a:pos x="205" y="114"/>
                </a:cxn>
                <a:cxn ang="0">
                  <a:pos x="212" y="113"/>
                </a:cxn>
                <a:cxn ang="0">
                  <a:pos x="216" y="111"/>
                </a:cxn>
                <a:cxn ang="0">
                  <a:pos x="220" y="108"/>
                </a:cxn>
                <a:cxn ang="0">
                  <a:pos x="226" y="103"/>
                </a:cxn>
                <a:cxn ang="0">
                  <a:pos x="236" y="92"/>
                </a:cxn>
                <a:cxn ang="0">
                  <a:pos x="259" y="67"/>
                </a:cxn>
                <a:cxn ang="0">
                  <a:pos x="257" y="39"/>
                </a:cxn>
                <a:cxn ang="0">
                  <a:pos x="254" y="37"/>
                </a:cxn>
                <a:cxn ang="0">
                  <a:pos x="262" y="29"/>
                </a:cxn>
                <a:cxn ang="0">
                  <a:pos x="262" y="18"/>
                </a:cxn>
                <a:cxn ang="0">
                  <a:pos x="251" y="18"/>
                </a:cxn>
                <a:cxn ang="0">
                  <a:pos x="233" y="38"/>
                </a:cxn>
                <a:cxn ang="0">
                  <a:pos x="229" y="41"/>
                </a:cxn>
                <a:cxn ang="0">
                  <a:pos x="229" y="41"/>
                </a:cxn>
                <a:cxn ang="0">
                  <a:pos x="211" y="62"/>
                </a:cxn>
                <a:cxn ang="0">
                  <a:pos x="207" y="66"/>
                </a:cxn>
                <a:cxn ang="0">
                  <a:pos x="204" y="60"/>
                </a:cxn>
                <a:cxn ang="0">
                  <a:pos x="190" y="35"/>
                </a:cxn>
                <a:cxn ang="0">
                  <a:pos x="186" y="26"/>
                </a:cxn>
                <a:cxn ang="0">
                  <a:pos x="184" y="23"/>
                </a:cxn>
                <a:cxn ang="0">
                  <a:pos x="184" y="22"/>
                </a:cxn>
                <a:cxn ang="0">
                  <a:pos x="184" y="22"/>
                </a:cxn>
                <a:cxn ang="0">
                  <a:pos x="179" y="16"/>
                </a:cxn>
                <a:cxn ang="0">
                  <a:pos x="152" y="4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120" y="62"/>
                </a:cxn>
                <a:cxn ang="0">
                  <a:pos x="114" y="24"/>
                </a:cxn>
                <a:cxn ang="0">
                  <a:pos x="119" y="12"/>
                </a:cxn>
                <a:cxn ang="0">
                  <a:pos x="111" y="5"/>
                </a:cxn>
                <a:cxn ang="0">
                  <a:pos x="105" y="5"/>
                </a:cxn>
                <a:cxn ang="0">
                  <a:pos x="97" y="12"/>
                </a:cxn>
                <a:cxn ang="0">
                  <a:pos x="102" y="24"/>
                </a:cxn>
                <a:cxn ang="0">
                  <a:pos x="96" y="62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67" y="4"/>
                </a:cxn>
                <a:cxn ang="0">
                  <a:pos x="28" y="20"/>
                </a:cxn>
                <a:cxn ang="0">
                  <a:pos x="0" y="119"/>
                </a:cxn>
                <a:cxn ang="0">
                  <a:pos x="38" y="119"/>
                </a:cxn>
                <a:cxn ang="0">
                  <a:pos x="49" y="64"/>
                </a:cxn>
              </a:cxnLst>
              <a:rect l="0" t="0" r="r" b="b"/>
              <a:pathLst>
                <a:path w="266" h="119" extrusionOk="0">
                  <a:moveTo>
                    <a:pt x="49" y="6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78"/>
                    <a:pt x="105" y="74"/>
                    <a:pt x="108" y="74"/>
                  </a:cubicBezTo>
                  <a:cubicBezTo>
                    <a:pt x="112" y="74"/>
                    <a:pt x="115" y="78"/>
                    <a:pt x="115" y="83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71" y="83"/>
                    <a:pt x="175" y="89"/>
                    <a:pt x="179" y="95"/>
                  </a:cubicBezTo>
                  <a:cubicBezTo>
                    <a:pt x="182" y="99"/>
                    <a:pt x="184" y="102"/>
                    <a:pt x="187" y="105"/>
                  </a:cubicBezTo>
                  <a:cubicBezTo>
                    <a:pt x="188" y="106"/>
                    <a:pt x="190" y="108"/>
                    <a:pt x="192" y="110"/>
                  </a:cubicBezTo>
                  <a:cubicBezTo>
                    <a:pt x="193" y="111"/>
                    <a:pt x="195" y="111"/>
                    <a:pt x="197" y="112"/>
                  </a:cubicBezTo>
                  <a:cubicBezTo>
                    <a:pt x="199" y="113"/>
                    <a:pt x="202" y="114"/>
                    <a:pt x="205" y="114"/>
                  </a:cubicBezTo>
                  <a:cubicBezTo>
                    <a:pt x="207" y="114"/>
                    <a:pt x="209" y="114"/>
                    <a:pt x="212" y="113"/>
                  </a:cubicBezTo>
                  <a:cubicBezTo>
                    <a:pt x="214" y="112"/>
                    <a:pt x="215" y="112"/>
                    <a:pt x="216" y="111"/>
                  </a:cubicBezTo>
                  <a:cubicBezTo>
                    <a:pt x="218" y="110"/>
                    <a:pt x="219" y="109"/>
                    <a:pt x="220" y="108"/>
                  </a:cubicBezTo>
                  <a:cubicBezTo>
                    <a:pt x="222" y="107"/>
                    <a:pt x="224" y="105"/>
                    <a:pt x="226" y="103"/>
                  </a:cubicBezTo>
                  <a:cubicBezTo>
                    <a:pt x="229" y="100"/>
                    <a:pt x="233" y="96"/>
                    <a:pt x="236" y="92"/>
                  </a:cubicBezTo>
                  <a:cubicBezTo>
                    <a:pt x="247" y="80"/>
                    <a:pt x="259" y="67"/>
                    <a:pt x="259" y="67"/>
                  </a:cubicBezTo>
                  <a:cubicBezTo>
                    <a:pt x="266" y="58"/>
                    <a:pt x="265" y="46"/>
                    <a:pt x="257" y="39"/>
                  </a:cubicBezTo>
                  <a:cubicBezTo>
                    <a:pt x="256" y="38"/>
                    <a:pt x="255" y="38"/>
                    <a:pt x="254" y="37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65" y="26"/>
                    <a:pt x="265" y="21"/>
                    <a:pt x="262" y="18"/>
                  </a:cubicBezTo>
                  <a:cubicBezTo>
                    <a:pt x="259" y="15"/>
                    <a:pt x="254" y="15"/>
                    <a:pt x="251" y="18"/>
                  </a:cubicBezTo>
                  <a:cubicBezTo>
                    <a:pt x="233" y="38"/>
                    <a:pt x="233" y="38"/>
                    <a:pt x="233" y="38"/>
                  </a:cubicBezTo>
                  <a:cubicBezTo>
                    <a:pt x="231" y="39"/>
                    <a:pt x="230" y="40"/>
                    <a:pt x="229" y="41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27" y="43"/>
                    <a:pt x="219" y="53"/>
                    <a:pt x="211" y="62"/>
                  </a:cubicBezTo>
                  <a:cubicBezTo>
                    <a:pt x="209" y="63"/>
                    <a:pt x="208" y="64"/>
                    <a:pt x="207" y="66"/>
                  </a:cubicBezTo>
                  <a:cubicBezTo>
                    <a:pt x="206" y="64"/>
                    <a:pt x="205" y="62"/>
                    <a:pt x="204" y="60"/>
                  </a:cubicBezTo>
                  <a:cubicBezTo>
                    <a:pt x="199" y="52"/>
                    <a:pt x="194" y="42"/>
                    <a:pt x="190" y="35"/>
                  </a:cubicBezTo>
                  <a:cubicBezTo>
                    <a:pt x="188" y="31"/>
                    <a:pt x="187" y="28"/>
                    <a:pt x="186" y="26"/>
                  </a:cubicBezTo>
                  <a:cubicBezTo>
                    <a:pt x="185" y="24"/>
                    <a:pt x="185" y="24"/>
                    <a:pt x="184" y="23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0"/>
                    <a:pt x="181" y="18"/>
                    <a:pt x="179" y="16"/>
                  </a:cubicBezTo>
                  <a:cubicBezTo>
                    <a:pt x="177" y="13"/>
                    <a:pt x="171" y="9"/>
                    <a:pt x="152" y="4"/>
                  </a:cubicBezTo>
                  <a:cubicBezTo>
                    <a:pt x="147" y="2"/>
                    <a:pt x="142" y="1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7" y="10"/>
                    <a:pt x="134" y="33"/>
                    <a:pt x="120" y="62"/>
                  </a:cubicBezTo>
                  <a:cubicBezTo>
                    <a:pt x="118" y="43"/>
                    <a:pt x="115" y="26"/>
                    <a:pt x="114" y="24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6"/>
                    <a:pt x="99" y="43"/>
                    <a:pt x="96" y="62"/>
                  </a:cubicBezTo>
                  <a:cubicBezTo>
                    <a:pt x="83" y="33"/>
                    <a:pt x="79" y="1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4" y="1"/>
                    <a:pt x="70" y="2"/>
                    <a:pt x="67" y="4"/>
                  </a:cubicBezTo>
                  <a:cubicBezTo>
                    <a:pt x="55" y="8"/>
                    <a:pt x="38" y="14"/>
                    <a:pt x="28" y="20"/>
                  </a:cubicBezTo>
                  <a:cubicBezTo>
                    <a:pt x="23" y="25"/>
                    <a:pt x="7" y="47"/>
                    <a:pt x="0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0" y="95"/>
                    <a:pt x="46" y="65"/>
                    <a:pt x="49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1B456B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grpSp>
        <p:nvGrpSpPr>
          <p:cNvPr id="92" name="Group 18"/>
          <p:cNvGrpSpPr/>
          <p:nvPr/>
        </p:nvGrpSpPr>
        <p:grpSpPr bwMode="auto">
          <a:xfrm>
            <a:off x="9091168" y="3544560"/>
            <a:ext cx="696559" cy="551863"/>
            <a:chOff x="6621145" y="1862007"/>
            <a:chExt cx="696559" cy="551863"/>
          </a:xfrm>
          <a:gradFill>
            <a:gsLst>
              <a:gs pos="0">
                <a:srgbClr val="1B456B">
                  <a:shade val="30000"/>
                  <a:satMod val="115000"/>
                </a:srgbClr>
              </a:gs>
              <a:gs pos="50000">
                <a:srgbClr val="1B456B">
                  <a:shade val="67500"/>
                  <a:satMod val="115000"/>
                </a:srgbClr>
              </a:gs>
              <a:gs pos="100000">
                <a:srgbClr val="1B456B">
                  <a:shade val="100000"/>
                  <a:satMod val="115000"/>
                </a:srgbClr>
              </a:gs>
            </a:gsLst>
            <a:lin ang="2700000" scaled="1"/>
          </a:gradFill>
        </p:grpSpPr>
        <p:sp>
          <p:nvSpPr>
            <p:cNvPr id="95" name="Freeform 242"/>
            <p:cNvSpPr/>
            <p:nvPr/>
          </p:nvSpPr>
          <p:spPr bwMode="auto">
            <a:xfrm>
              <a:off x="6621145" y="1862007"/>
              <a:ext cx="406046" cy="408289"/>
            </a:xfrm>
            <a:custGeom>
              <a:avLst/>
              <a:gdLst>
                <a:gd name="T0" fmla="*/ 284 w 517"/>
                <a:gd name="T1" fmla="*/ 65 h 521"/>
                <a:gd name="T2" fmla="*/ 285 w 517"/>
                <a:gd name="T3" fmla="*/ 66 h 521"/>
                <a:gd name="T4" fmla="*/ 286 w 517"/>
                <a:gd name="T5" fmla="*/ 67 h 521"/>
                <a:gd name="T6" fmla="*/ 300 w 517"/>
                <a:gd name="T7" fmla="*/ 100 h 521"/>
                <a:gd name="T8" fmla="*/ 300 w 517"/>
                <a:gd name="T9" fmla="*/ 102 h 521"/>
                <a:gd name="T10" fmla="*/ 301 w 517"/>
                <a:gd name="T11" fmla="*/ 107 h 521"/>
                <a:gd name="T12" fmla="*/ 305 w 517"/>
                <a:gd name="T13" fmla="*/ 124 h 521"/>
                <a:gd name="T14" fmla="*/ 309 w 517"/>
                <a:gd name="T15" fmla="*/ 133 h 521"/>
                <a:gd name="T16" fmla="*/ 315 w 517"/>
                <a:gd name="T17" fmla="*/ 143 h 521"/>
                <a:gd name="T18" fmla="*/ 325 w 517"/>
                <a:gd name="T19" fmla="*/ 152 h 521"/>
                <a:gd name="T20" fmla="*/ 347 w 517"/>
                <a:gd name="T21" fmla="*/ 164 h 521"/>
                <a:gd name="T22" fmla="*/ 355 w 517"/>
                <a:gd name="T23" fmla="*/ 166 h 521"/>
                <a:gd name="T24" fmla="*/ 502 w 517"/>
                <a:gd name="T25" fmla="*/ 166 h 521"/>
                <a:gd name="T26" fmla="*/ 505 w 517"/>
                <a:gd name="T27" fmla="*/ 150 h 521"/>
                <a:gd name="T28" fmla="*/ 517 w 517"/>
                <a:gd name="T29" fmla="*/ 115 h 521"/>
                <a:gd name="T30" fmla="*/ 361 w 517"/>
                <a:gd name="T31" fmla="*/ 115 h 521"/>
                <a:gd name="T32" fmla="*/ 358 w 517"/>
                <a:gd name="T33" fmla="*/ 113 h 521"/>
                <a:gd name="T34" fmla="*/ 353 w 517"/>
                <a:gd name="T35" fmla="*/ 109 h 521"/>
                <a:gd name="T36" fmla="*/ 351 w 517"/>
                <a:gd name="T37" fmla="*/ 99 h 521"/>
                <a:gd name="T38" fmla="*/ 321 w 517"/>
                <a:gd name="T39" fmla="*/ 31 h 521"/>
                <a:gd name="T40" fmla="*/ 320 w 517"/>
                <a:gd name="T41" fmla="*/ 29 h 521"/>
                <a:gd name="T42" fmla="*/ 247 w 517"/>
                <a:gd name="T43" fmla="*/ 0 h 521"/>
                <a:gd name="T44" fmla="*/ 246 w 517"/>
                <a:gd name="T45" fmla="*/ 0 h 521"/>
                <a:gd name="T46" fmla="*/ 245 w 517"/>
                <a:gd name="T47" fmla="*/ 0 h 521"/>
                <a:gd name="T48" fmla="*/ 101 w 517"/>
                <a:gd name="T49" fmla="*/ 0 h 521"/>
                <a:gd name="T50" fmla="*/ 33 w 517"/>
                <a:gd name="T51" fmla="*/ 29 h 521"/>
                <a:gd name="T52" fmla="*/ 32 w 517"/>
                <a:gd name="T53" fmla="*/ 29 h 521"/>
                <a:gd name="T54" fmla="*/ 0 w 517"/>
                <a:gd name="T55" fmla="*/ 98 h 521"/>
                <a:gd name="T56" fmla="*/ 0 w 517"/>
                <a:gd name="T57" fmla="*/ 100 h 521"/>
                <a:gd name="T58" fmla="*/ 1 w 517"/>
                <a:gd name="T59" fmla="*/ 521 h 521"/>
                <a:gd name="T60" fmla="*/ 52 w 517"/>
                <a:gd name="T61" fmla="*/ 521 h 521"/>
                <a:gd name="T62" fmla="*/ 51 w 517"/>
                <a:gd name="T63" fmla="*/ 101 h 521"/>
                <a:gd name="T64" fmla="*/ 68 w 517"/>
                <a:gd name="T65" fmla="*/ 66 h 521"/>
                <a:gd name="T66" fmla="*/ 69 w 517"/>
                <a:gd name="T67" fmla="*/ 65 h 521"/>
                <a:gd name="T68" fmla="*/ 101 w 517"/>
                <a:gd name="T69" fmla="*/ 51 h 521"/>
                <a:gd name="T70" fmla="*/ 246 w 517"/>
                <a:gd name="T71" fmla="*/ 51 h 521"/>
                <a:gd name="T72" fmla="*/ 284 w 517"/>
                <a:gd name="T73" fmla="*/ 65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7" h="521" extrusionOk="0">
                  <a:moveTo>
                    <a:pt x="284" y="65"/>
                  </a:moveTo>
                  <a:cubicBezTo>
                    <a:pt x="285" y="66"/>
                    <a:pt x="285" y="66"/>
                    <a:pt x="285" y="66"/>
                  </a:cubicBezTo>
                  <a:cubicBezTo>
                    <a:pt x="286" y="66"/>
                    <a:pt x="286" y="66"/>
                    <a:pt x="286" y="67"/>
                  </a:cubicBezTo>
                  <a:cubicBezTo>
                    <a:pt x="295" y="77"/>
                    <a:pt x="300" y="88"/>
                    <a:pt x="300" y="100"/>
                  </a:cubicBezTo>
                  <a:cubicBezTo>
                    <a:pt x="300" y="102"/>
                    <a:pt x="300" y="102"/>
                    <a:pt x="300" y="102"/>
                  </a:cubicBezTo>
                  <a:cubicBezTo>
                    <a:pt x="300" y="104"/>
                    <a:pt x="300" y="105"/>
                    <a:pt x="301" y="107"/>
                  </a:cubicBezTo>
                  <a:cubicBezTo>
                    <a:pt x="305" y="124"/>
                    <a:pt x="305" y="124"/>
                    <a:pt x="305" y="124"/>
                  </a:cubicBezTo>
                  <a:cubicBezTo>
                    <a:pt x="306" y="128"/>
                    <a:pt x="307" y="131"/>
                    <a:pt x="309" y="133"/>
                  </a:cubicBezTo>
                  <a:cubicBezTo>
                    <a:pt x="315" y="143"/>
                    <a:pt x="315" y="143"/>
                    <a:pt x="315" y="143"/>
                  </a:cubicBezTo>
                  <a:cubicBezTo>
                    <a:pt x="318" y="147"/>
                    <a:pt x="321" y="149"/>
                    <a:pt x="325" y="152"/>
                  </a:cubicBezTo>
                  <a:cubicBezTo>
                    <a:pt x="331" y="157"/>
                    <a:pt x="338" y="162"/>
                    <a:pt x="347" y="164"/>
                  </a:cubicBezTo>
                  <a:cubicBezTo>
                    <a:pt x="349" y="166"/>
                    <a:pt x="352" y="166"/>
                    <a:pt x="355" y="166"/>
                  </a:cubicBezTo>
                  <a:cubicBezTo>
                    <a:pt x="502" y="166"/>
                    <a:pt x="502" y="166"/>
                    <a:pt x="502" y="166"/>
                  </a:cubicBezTo>
                  <a:cubicBezTo>
                    <a:pt x="505" y="150"/>
                    <a:pt x="505" y="150"/>
                    <a:pt x="505" y="150"/>
                  </a:cubicBezTo>
                  <a:cubicBezTo>
                    <a:pt x="505" y="138"/>
                    <a:pt x="509" y="126"/>
                    <a:pt x="517" y="115"/>
                  </a:cubicBezTo>
                  <a:cubicBezTo>
                    <a:pt x="361" y="115"/>
                    <a:pt x="361" y="115"/>
                    <a:pt x="361" y="115"/>
                  </a:cubicBezTo>
                  <a:cubicBezTo>
                    <a:pt x="360" y="115"/>
                    <a:pt x="359" y="114"/>
                    <a:pt x="358" y="113"/>
                  </a:cubicBezTo>
                  <a:cubicBezTo>
                    <a:pt x="357" y="111"/>
                    <a:pt x="355" y="110"/>
                    <a:pt x="353" y="109"/>
                  </a:cubicBezTo>
                  <a:cubicBezTo>
                    <a:pt x="351" y="99"/>
                    <a:pt x="351" y="99"/>
                    <a:pt x="351" y="99"/>
                  </a:cubicBezTo>
                  <a:cubicBezTo>
                    <a:pt x="350" y="73"/>
                    <a:pt x="340" y="51"/>
                    <a:pt x="321" y="31"/>
                  </a:cubicBezTo>
                  <a:cubicBezTo>
                    <a:pt x="321" y="29"/>
                    <a:pt x="320" y="29"/>
                    <a:pt x="320" y="29"/>
                  </a:cubicBezTo>
                  <a:cubicBezTo>
                    <a:pt x="299" y="10"/>
                    <a:pt x="275" y="1"/>
                    <a:pt x="247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5" y="0"/>
                    <a:pt x="24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76" y="0"/>
                    <a:pt x="54" y="9"/>
                    <a:pt x="33" y="29"/>
                  </a:cubicBezTo>
                  <a:cubicBezTo>
                    <a:pt x="33" y="29"/>
                    <a:pt x="32" y="29"/>
                    <a:pt x="32" y="29"/>
                  </a:cubicBezTo>
                  <a:cubicBezTo>
                    <a:pt x="12" y="50"/>
                    <a:pt x="1" y="73"/>
                    <a:pt x="0" y="98"/>
                  </a:cubicBezTo>
                  <a:cubicBezTo>
                    <a:pt x="0" y="98"/>
                    <a:pt x="0" y="99"/>
                    <a:pt x="0" y="100"/>
                  </a:cubicBezTo>
                  <a:cubicBezTo>
                    <a:pt x="1" y="521"/>
                    <a:pt x="1" y="521"/>
                    <a:pt x="1" y="521"/>
                  </a:cubicBezTo>
                  <a:cubicBezTo>
                    <a:pt x="52" y="521"/>
                    <a:pt x="52" y="521"/>
                    <a:pt x="52" y="521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52" y="88"/>
                    <a:pt x="58" y="77"/>
                    <a:pt x="68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9" y="56"/>
                    <a:pt x="89" y="51"/>
                    <a:pt x="101" y="51"/>
                  </a:cubicBezTo>
                  <a:cubicBezTo>
                    <a:pt x="246" y="51"/>
                    <a:pt x="246" y="51"/>
                    <a:pt x="246" y="51"/>
                  </a:cubicBezTo>
                  <a:cubicBezTo>
                    <a:pt x="261" y="51"/>
                    <a:pt x="273" y="56"/>
                    <a:pt x="284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97" name="Freeform 243"/>
            <p:cNvSpPr>
              <a:spLocks noEditPoints="1"/>
            </p:cNvSpPr>
            <p:nvPr/>
          </p:nvSpPr>
          <p:spPr bwMode="auto">
            <a:xfrm>
              <a:off x="6686202" y="1942767"/>
              <a:ext cx="631502" cy="471103"/>
            </a:xfrm>
            <a:custGeom>
              <a:avLst/>
              <a:gdLst>
                <a:gd name="T0" fmla="*/ 737 w 806"/>
                <a:gd name="T1" fmla="*/ 0 h 601"/>
                <a:gd name="T2" fmla="*/ 523 w 806"/>
                <a:gd name="T3" fmla="*/ 0 h 601"/>
                <a:gd name="T4" fmla="*/ 474 w 806"/>
                <a:gd name="T5" fmla="*/ 19 h 601"/>
                <a:gd name="T6" fmla="*/ 455 w 806"/>
                <a:gd name="T7" fmla="*/ 62 h 601"/>
                <a:gd name="T8" fmla="*/ 455 w 806"/>
                <a:gd name="T9" fmla="*/ 66 h 601"/>
                <a:gd name="T10" fmla="*/ 446 w 806"/>
                <a:gd name="T11" fmla="*/ 89 h 601"/>
                <a:gd name="T12" fmla="*/ 430 w 806"/>
                <a:gd name="T13" fmla="*/ 97 h 601"/>
                <a:gd name="T14" fmla="*/ 420 w 806"/>
                <a:gd name="T15" fmla="*/ 98 h 601"/>
                <a:gd name="T16" fmla="*/ 68 w 806"/>
                <a:gd name="T17" fmla="*/ 98 h 601"/>
                <a:gd name="T18" fmla="*/ 19 w 806"/>
                <a:gd name="T19" fmla="*/ 118 h 601"/>
                <a:gd name="T20" fmla="*/ 0 w 806"/>
                <a:gd name="T21" fmla="*/ 166 h 601"/>
                <a:gd name="T22" fmla="*/ 0 w 806"/>
                <a:gd name="T23" fmla="*/ 533 h 601"/>
                <a:gd name="T24" fmla="*/ 19 w 806"/>
                <a:gd name="T25" fmla="*/ 581 h 601"/>
                <a:gd name="T26" fmla="*/ 68 w 806"/>
                <a:gd name="T27" fmla="*/ 601 h 601"/>
                <a:gd name="T28" fmla="*/ 739 w 806"/>
                <a:gd name="T29" fmla="*/ 601 h 601"/>
                <a:gd name="T30" fmla="*/ 786 w 806"/>
                <a:gd name="T31" fmla="*/ 581 h 601"/>
                <a:gd name="T32" fmla="*/ 805 w 806"/>
                <a:gd name="T33" fmla="*/ 546 h 601"/>
                <a:gd name="T34" fmla="*/ 806 w 806"/>
                <a:gd name="T35" fmla="*/ 62 h 601"/>
                <a:gd name="T36" fmla="*/ 786 w 806"/>
                <a:gd name="T37" fmla="*/ 19 h 601"/>
                <a:gd name="T38" fmla="*/ 737 w 806"/>
                <a:gd name="T39" fmla="*/ 0 h 601"/>
                <a:gd name="T40" fmla="*/ 580 w 806"/>
                <a:gd name="T41" fmla="*/ 379 h 601"/>
                <a:gd name="T42" fmla="*/ 541 w 806"/>
                <a:gd name="T43" fmla="*/ 379 h 601"/>
                <a:gd name="T44" fmla="*/ 524 w 806"/>
                <a:gd name="T45" fmla="*/ 422 h 601"/>
                <a:gd name="T46" fmla="*/ 549 w 806"/>
                <a:gd name="T47" fmla="*/ 448 h 601"/>
                <a:gd name="T48" fmla="*/ 507 w 806"/>
                <a:gd name="T49" fmla="*/ 491 h 601"/>
                <a:gd name="T50" fmla="*/ 482 w 806"/>
                <a:gd name="T51" fmla="*/ 466 h 601"/>
                <a:gd name="T52" fmla="*/ 434 w 806"/>
                <a:gd name="T53" fmla="*/ 487 h 601"/>
                <a:gd name="T54" fmla="*/ 434 w 806"/>
                <a:gd name="T55" fmla="*/ 523 h 601"/>
                <a:gd name="T56" fmla="*/ 375 w 806"/>
                <a:gd name="T57" fmla="*/ 523 h 601"/>
                <a:gd name="T58" fmla="*/ 375 w 806"/>
                <a:gd name="T59" fmla="*/ 487 h 601"/>
                <a:gd name="T60" fmla="*/ 326 w 806"/>
                <a:gd name="T61" fmla="*/ 466 h 601"/>
                <a:gd name="T62" fmla="*/ 302 w 806"/>
                <a:gd name="T63" fmla="*/ 491 h 601"/>
                <a:gd name="T64" fmla="*/ 260 w 806"/>
                <a:gd name="T65" fmla="*/ 448 h 601"/>
                <a:gd name="T66" fmla="*/ 285 w 806"/>
                <a:gd name="T67" fmla="*/ 422 h 601"/>
                <a:gd name="T68" fmla="*/ 268 w 806"/>
                <a:gd name="T69" fmla="*/ 379 h 601"/>
                <a:gd name="T70" fmla="*/ 230 w 806"/>
                <a:gd name="T71" fmla="*/ 379 h 601"/>
                <a:gd name="T72" fmla="*/ 230 w 806"/>
                <a:gd name="T73" fmla="*/ 318 h 601"/>
                <a:gd name="T74" fmla="*/ 270 w 806"/>
                <a:gd name="T75" fmla="*/ 318 h 601"/>
                <a:gd name="T76" fmla="*/ 288 w 806"/>
                <a:gd name="T77" fmla="*/ 274 h 601"/>
                <a:gd name="T78" fmla="*/ 262 w 806"/>
                <a:gd name="T79" fmla="*/ 248 h 601"/>
                <a:gd name="T80" fmla="*/ 304 w 806"/>
                <a:gd name="T81" fmla="*/ 205 h 601"/>
                <a:gd name="T82" fmla="*/ 332 w 806"/>
                <a:gd name="T83" fmla="*/ 233 h 601"/>
                <a:gd name="T84" fmla="*/ 375 w 806"/>
                <a:gd name="T85" fmla="*/ 216 h 601"/>
                <a:gd name="T86" fmla="*/ 375 w 806"/>
                <a:gd name="T87" fmla="*/ 174 h 601"/>
                <a:gd name="T88" fmla="*/ 434 w 806"/>
                <a:gd name="T89" fmla="*/ 174 h 601"/>
                <a:gd name="T90" fmla="*/ 434 w 806"/>
                <a:gd name="T91" fmla="*/ 216 h 601"/>
                <a:gd name="T92" fmla="*/ 479 w 806"/>
                <a:gd name="T93" fmla="*/ 234 h 601"/>
                <a:gd name="T94" fmla="*/ 507 w 806"/>
                <a:gd name="T95" fmla="*/ 205 h 601"/>
                <a:gd name="T96" fmla="*/ 549 w 806"/>
                <a:gd name="T97" fmla="*/ 248 h 601"/>
                <a:gd name="T98" fmla="*/ 521 w 806"/>
                <a:gd name="T99" fmla="*/ 276 h 601"/>
                <a:gd name="T100" fmla="*/ 539 w 806"/>
                <a:gd name="T101" fmla="*/ 318 h 601"/>
                <a:gd name="T102" fmla="*/ 580 w 806"/>
                <a:gd name="T103" fmla="*/ 318 h 601"/>
                <a:gd name="T104" fmla="*/ 580 w 806"/>
                <a:gd name="T105" fmla="*/ 379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6" h="601" extrusionOk="0">
                  <a:moveTo>
                    <a:pt x="737" y="0"/>
                  </a:moveTo>
                  <a:cubicBezTo>
                    <a:pt x="523" y="0"/>
                    <a:pt x="523" y="0"/>
                    <a:pt x="523" y="0"/>
                  </a:cubicBezTo>
                  <a:cubicBezTo>
                    <a:pt x="504" y="0"/>
                    <a:pt x="488" y="6"/>
                    <a:pt x="474" y="19"/>
                  </a:cubicBezTo>
                  <a:cubicBezTo>
                    <a:pt x="462" y="31"/>
                    <a:pt x="455" y="46"/>
                    <a:pt x="455" y="62"/>
                  </a:cubicBezTo>
                  <a:cubicBezTo>
                    <a:pt x="455" y="66"/>
                    <a:pt x="455" y="66"/>
                    <a:pt x="455" y="66"/>
                  </a:cubicBezTo>
                  <a:cubicBezTo>
                    <a:pt x="454" y="76"/>
                    <a:pt x="451" y="83"/>
                    <a:pt x="446" y="89"/>
                  </a:cubicBezTo>
                  <a:cubicBezTo>
                    <a:pt x="440" y="94"/>
                    <a:pt x="435" y="97"/>
                    <a:pt x="430" y="97"/>
                  </a:cubicBezTo>
                  <a:cubicBezTo>
                    <a:pt x="420" y="98"/>
                    <a:pt x="420" y="98"/>
                    <a:pt x="420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49" y="98"/>
                    <a:pt x="33" y="105"/>
                    <a:pt x="19" y="118"/>
                  </a:cubicBezTo>
                  <a:cubicBezTo>
                    <a:pt x="6" y="131"/>
                    <a:pt x="0" y="147"/>
                    <a:pt x="0" y="166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52"/>
                    <a:pt x="6" y="568"/>
                    <a:pt x="19" y="581"/>
                  </a:cubicBezTo>
                  <a:cubicBezTo>
                    <a:pt x="33" y="595"/>
                    <a:pt x="49" y="601"/>
                    <a:pt x="68" y="601"/>
                  </a:cubicBezTo>
                  <a:cubicBezTo>
                    <a:pt x="739" y="601"/>
                    <a:pt x="739" y="601"/>
                    <a:pt x="739" y="601"/>
                  </a:cubicBezTo>
                  <a:cubicBezTo>
                    <a:pt x="757" y="601"/>
                    <a:pt x="773" y="595"/>
                    <a:pt x="786" y="581"/>
                  </a:cubicBezTo>
                  <a:cubicBezTo>
                    <a:pt x="796" y="571"/>
                    <a:pt x="803" y="559"/>
                    <a:pt x="805" y="546"/>
                  </a:cubicBezTo>
                  <a:cubicBezTo>
                    <a:pt x="806" y="62"/>
                    <a:pt x="806" y="62"/>
                    <a:pt x="806" y="62"/>
                  </a:cubicBezTo>
                  <a:cubicBezTo>
                    <a:pt x="805" y="46"/>
                    <a:pt x="798" y="31"/>
                    <a:pt x="786" y="19"/>
                  </a:cubicBezTo>
                  <a:cubicBezTo>
                    <a:pt x="772" y="6"/>
                    <a:pt x="756" y="0"/>
                    <a:pt x="737" y="0"/>
                  </a:cubicBezTo>
                  <a:close/>
                  <a:moveTo>
                    <a:pt x="580" y="379"/>
                  </a:moveTo>
                  <a:cubicBezTo>
                    <a:pt x="541" y="379"/>
                    <a:pt x="541" y="379"/>
                    <a:pt x="541" y="379"/>
                  </a:cubicBezTo>
                  <a:cubicBezTo>
                    <a:pt x="538" y="394"/>
                    <a:pt x="532" y="409"/>
                    <a:pt x="524" y="422"/>
                  </a:cubicBezTo>
                  <a:cubicBezTo>
                    <a:pt x="549" y="448"/>
                    <a:pt x="549" y="448"/>
                    <a:pt x="549" y="448"/>
                  </a:cubicBezTo>
                  <a:cubicBezTo>
                    <a:pt x="507" y="491"/>
                    <a:pt x="507" y="491"/>
                    <a:pt x="507" y="491"/>
                  </a:cubicBezTo>
                  <a:cubicBezTo>
                    <a:pt x="482" y="466"/>
                    <a:pt x="482" y="466"/>
                    <a:pt x="482" y="466"/>
                  </a:cubicBezTo>
                  <a:cubicBezTo>
                    <a:pt x="468" y="477"/>
                    <a:pt x="452" y="484"/>
                    <a:pt x="434" y="487"/>
                  </a:cubicBezTo>
                  <a:cubicBezTo>
                    <a:pt x="434" y="523"/>
                    <a:pt x="434" y="523"/>
                    <a:pt x="434" y="523"/>
                  </a:cubicBezTo>
                  <a:cubicBezTo>
                    <a:pt x="375" y="523"/>
                    <a:pt x="375" y="523"/>
                    <a:pt x="375" y="523"/>
                  </a:cubicBezTo>
                  <a:cubicBezTo>
                    <a:pt x="375" y="487"/>
                    <a:pt x="375" y="487"/>
                    <a:pt x="375" y="487"/>
                  </a:cubicBezTo>
                  <a:cubicBezTo>
                    <a:pt x="356" y="484"/>
                    <a:pt x="340" y="477"/>
                    <a:pt x="326" y="466"/>
                  </a:cubicBezTo>
                  <a:cubicBezTo>
                    <a:pt x="302" y="491"/>
                    <a:pt x="302" y="491"/>
                    <a:pt x="302" y="491"/>
                  </a:cubicBezTo>
                  <a:cubicBezTo>
                    <a:pt x="260" y="448"/>
                    <a:pt x="260" y="448"/>
                    <a:pt x="260" y="448"/>
                  </a:cubicBezTo>
                  <a:cubicBezTo>
                    <a:pt x="285" y="422"/>
                    <a:pt x="285" y="422"/>
                    <a:pt x="285" y="422"/>
                  </a:cubicBezTo>
                  <a:cubicBezTo>
                    <a:pt x="277" y="409"/>
                    <a:pt x="271" y="394"/>
                    <a:pt x="268" y="379"/>
                  </a:cubicBezTo>
                  <a:cubicBezTo>
                    <a:pt x="230" y="379"/>
                    <a:pt x="230" y="379"/>
                    <a:pt x="230" y="379"/>
                  </a:cubicBezTo>
                  <a:cubicBezTo>
                    <a:pt x="230" y="318"/>
                    <a:pt x="230" y="318"/>
                    <a:pt x="230" y="318"/>
                  </a:cubicBezTo>
                  <a:cubicBezTo>
                    <a:pt x="270" y="318"/>
                    <a:pt x="270" y="318"/>
                    <a:pt x="270" y="318"/>
                  </a:cubicBezTo>
                  <a:cubicBezTo>
                    <a:pt x="274" y="302"/>
                    <a:pt x="280" y="287"/>
                    <a:pt x="288" y="274"/>
                  </a:cubicBezTo>
                  <a:cubicBezTo>
                    <a:pt x="262" y="248"/>
                    <a:pt x="262" y="248"/>
                    <a:pt x="262" y="248"/>
                  </a:cubicBezTo>
                  <a:cubicBezTo>
                    <a:pt x="304" y="205"/>
                    <a:pt x="304" y="205"/>
                    <a:pt x="304" y="205"/>
                  </a:cubicBezTo>
                  <a:cubicBezTo>
                    <a:pt x="332" y="233"/>
                    <a:pt x="332" y="233"/>
                    <a:pt x="332" y="233"/>
                  </a:cubicBezTo>
                  <a:cubicBezTo>
                    <a:pt x="345" y="225"/>
                    <a:pt x="359" y="219"/>
                    <a:pt x="375" y="216"/>
                  </a:cubicBezTo>
                  <a:cubicBezTo>
                    <a:pt x="375" y="174"/>
                    <a:pt x="375" y="174"/>
                    <a:pt x="375" y="174"/>
                  </a:cubicBezTo>
                  <a:cubicBezTo>
                    <a:pt x="434" y="174"/>
                    <a:pt x="434" y="174"/>
                    <a:pt x="434" y="174"/>
                  </a:cubicBezTo>
                  <a:cubicBezTo>
                    <a:pt x="434" y="216"/>
                    <a:pt x="434" y="216"/>
                    <a:pt x="434" y="216"/>
                  </a:cubicBezTo>
                  <a:cubicBezTo>
                    <a:pt x="450" y="219"/>
                    <a:pt x="465" y="225"/>
                    <a:pt x="479" y="234"/>
                  </a:cubicBezTo>
                  <a:cubicBezTo>
                    <a:pt x="507" y="205"/>
                    <a:pt x="507" y="205"/>
                    <a:pt x="507" y="205"/>
                  </a:cubicBezTo>
                  <a:cubicBezTo>
                    <a:pt x="549" y="248"/>
                    <a:pt x="549" y="248"/>
                    <a:pt x="549" y="248"/>
                  </a:cubicBezTo>
                  <a:cubicBezTo>
                    <a:pt x="521" y="276"/>
                    <a:pt x="521" y="276"/>
                    <a:pt x="521" y="276"/>
                  </a:cubicBezTo>
                  <a:cubicBezTo>
                    <a:pt x="529" y="288"/>
                    <a:pt x="536" y="302"/>
                    <a:pt x="539" y="318"/>
                  </a:cubicBezTo>
                  <a:cubicBezTo>
                    <a:pt x="580" y="318"/>
                    <a:pt x="580" y="318"/>
                    <a:pt x="580" y="318"/>
                  </a:cubicBezTo>
                  <a:lnTo>
                    <a:pt x="580" y="3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99" name="Freeform 244"/>
            <p:cNvSpPr/>
            <p:nvPr/>
          </p:nvSpPr>
          <p:spPr bwMode="auto">
            <a:xfrm>
              <a:off x="6835738" y="2059087"/>
              <a:ext cx="352205" cy="295941"/>
            </a:xfrm>
            <a:custGeom>
              <a:avLst/>
              <a:gdLst>
                <a:gd name="T0" fmla="*/ 52 w 104"/>
                <a:gd name="T1" fmla="*/ 0 h 104"/>
                <a:gd name="T2" fmla="*/ 15 w 104"/>
                <a:gd name="T3" fmla="*/ 15 h 104"/>
                <a:gd name="T4" fmla="*/ 0 w 104"/>
                <a:gd name="T5" fmla="*/ 52 h 104"/>
                <a:gd name="T6" fmla="*/ 15 w 104"/>
                <a:gd name="T7" fmla="*/ 88 h 104"/>
                <a:gd name="T8" fmla="*/ 52 w 104"/>
                <a:gd name="T9" fmla="*/ 104 h 104"/>
                <a:gd name="T10" fmla="*/ 89 w 104"/>
                <a:gd name="T11" fmla="*/ 88 h 104"/>
                <a:gd name="T12" fmla="*/ 104 w 104"/>
                <a:gd name="T13" fmla="*/ 52 h 104"/>
                <a:gd name="T14" fmla="*/ 89 w 104"/>
                <a:gd name="T15" fmla="*/ 15 h 104"/>
                <a:gd name="T16" fmla="*/ 52 w 10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4" extrusionOk="0">
                  <a:moveTo>
                    <a:pt x="52" y="0"/>
                  </a:moveTo>
                  <a:cubicBezTo>
                    <a:pt x="38" y="0"/>
                    <a:pt x="25" y="5"/>
                    <a:pt x="15" y="15"/>
                  </a:cubicBezTo>
                  <a:cubicBezTo>
                    <a:pt x="5" y="25"/>
                    <a:pt x="0" y="37"/>
                    <a:pt x="0" y="52"/>
                  </a:cubicBezTo>
                  <a:cubicBezTo>
                    <a:pt x="0" y="66"/>
                    <a:pt x="5" y="78"/>
                    <a:pt x="15" y="88"/>
                  </a:cubicBezTo>
                  <a:cubicBezTo>
                    <a:pt x="25" y="99"/>
                    <a:pt x="38" y="104"/>
                    <a:pt x="52" y="104"/>
                  </a:cubicBezTo>
                  <a:cubicBezTo>
                    <a:pt x="67" y="104"/>
                    <a:pt x="79" y="99"/>
                    <a:pt x="89" y="88"/>
                  </a:cubicBezTo>
                  <a:cubicBezTo>
                    <a:pt x="99" y="78"/>
                    <a:pt x="104" y="66"/>
                    <a:pt x="104" y="52"/>
                  </a:cubicBezTo>
                  <a:cubicBezTo>
                    <a:pt x="104" y="37"/>
                    <a:pt x="99" y="25"/>
                    <a:pt x="89" y="15"/>
                  </a:cubicBezTo>
                  <a:cubicBezTo>
                    <a:pt x="79" y="5"/>
                    <a:pt x="67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grpSp>
        <p:nvGrpSpPr>
          <p:cNvPr id="100" name="Group 332"/>
          <p:cNvGrpSpPr/>
          <p:nvPr/>
        </p:nvGrpSpPr>
        <p:grpSpPr bwMode="auto">
          <a:xfrm>
            <a:off x="1732697" y="3522758"/>
            <a:ext cx="720604" cy="715735"/>
            <a:chOff x="5638800" y="987425"/>
            <a:chExt cx="801688" cy="803275"/>
          </a:xfrm>
          <a:gradFill>
            <a:gsLst>
              <a:gs pos="0">
                <a:srgbClr val="1B456B">
                  <a:shade val="30000"/>
                  <a:satMod val="115000"/>
                </a:srgbClr>
              </a:gs>
              <a:gs pos="50000">
                <a:srgbClr val="1B456B">
                  <a:shade val="67500"/>
                  <a:satMod val="115000"/>
                </a:srgbClr>
              </a:gs>
              <a:gs pos="100000">
                <a:srgbClr val="1B456B">
                  <a:shade val="100000"/>
                  <a:satMod val="115000"/>
                </a:srgbClr>
              </a:gs>
            </a:gsLst>
            <a:lin ang="2700000" scaled="1"/>
          </a:gradFill>
        </p:grpSpPr>
        <p:sp>
          <p:nvSpPr>
            <p:cNvPr id="101" name="Freeform 61"/>
            <p:cNvSpPr>
              <a:spLocks noEditPoints="1"/>
            </p:cNvSpPr>
            <p:nvPr/>
          </p:nvSpPr>
          <p:spPr bwMode="auto">
            <a:xfrm>
              <a:off x="5638800" y="987425"/>
              <a:ext cx="801688" cy="803275"/>
            </a:xfrm>
            <a:custGeom>
              <a:avLst/>
              <a:gdLst>
                <a:gd name="T0" fmla="*/ 5033 w 8533"/>
                <a:gd name="T1" fmla="*/ 0 h 8533"/>
                <a:gd name="T2" fmla="*/ 1533 w 8533"/>
                <a:gd name="T3" fmla="*/ 3500 h 8533"/>
                <a:gd name="T4" fmla="*/ 2086 w 8533"/>
                <a:gd name="T5" fmla="*/ 5386 h 8533"/>
                <a:gd name="T6" fmla="*/ 73 w 8533"/>
                <a:gd name="T7" fmla="*/ 7400 h 8533"/>
                <a:gd name="T8" fmla="*/ 0 w 8533"/>
                <a:gd name="T9" fmla="*/ 7576 h 8533"/>
                <a:gd name="T10" fmla="*/ 73 w 8533"/>
                <a:gd name="T11" fmla="*/ 7753 h 8533"/>
                <a:gd name="T12" fmla="*/ 780 w 8533"/>
                <a:gd name="T13" fmla="*/ 8460 h 8533"/>
                <a:gd name="T14" fmla="*/ 957 w 8533"/>
                <a:gd name="T15" fmla="*/ 8533 h 8533"/>
                <a:gd name="T16" fmla="*/ 1134 w 8533"/>
                <a:gd name="T17" fmla="*/ 8460 h 8533"/>
                <a:gd name="T18" fmla="*/ 3147 w 8533"/>
                <a:gd name="T19" fmla="*/ 6447 h 8533"/>
                <a:gd name="T20" fmla="*/ 5033 w 8533"/>
                <a:gd name="T21" fmla="*/ 7000 h 8533"/>
                <a:gd name="T22" fmla="*/ 8533 w 8533"/>
                <a:gd name="T23" fmla="*/ 3500 h 8533"/>
                <a:gd name="T24" fmla="*/ 5033 w 8533"/>
                <a:gd name="T25" fmla="*/ 0 h 8533"/>
                <a:gd name="T26" fmla="*/ 957 w 8533"/>
                <a:gd name="T27" fmla="*/ 7930 h 8533"/>
                <a:gd name="T28" fmla="*/ 604 w 8533"/>
                <a:gd name="T29" fmla="*/ 7576 h 8533"/>
                <a:gd name="T30" fmla="*/ 1680 w 8533"/>
                <a:gd name="T31" fmla="*/ 6500 h 8533"/>
                <a:gd name="T32" fmla="*/ 2033 w 8533"/>
                <a:gd name="T33" fmla="*/ 6854 h 8533"/>
                <a:gd name="T34" fmla="*/ 957 w 8533"/>
                <a:gd name="T35" fmla="*/ 7930 h 8533"/>
                <a:gd name="T36" fmla="*/ 2387 w 8533"/>
                <a:gd name="T37" fmla="*/ 6500 h 8533"/>
                <a:gd name="T38" fmla="*/ 2033 w 8533"/>
                <a:gd name="T39" fmla="*/ 6146 h 8533"/>
                <a:gd name="T40" fmla="*/ 2389 w 8533"/>
                <a:gd name="T41" fmla="*/ 5791 h 8533"/>
                <a:gd name="T42" fmla="*/ 2743 w 8533"/>
                <a:gd name="T43" fmla="*/ 6144 h 8533"/>
                <a:gd name="T44" fmla="*/ 2387 w 8533"/>
                <a:gd name="T45" fmla="*/ 6500 h 8533"/>
                <a:gd name="T46" fmla="*/ 5033 w 8533"/>
                <a:gd name="T47" fmla="*/ 6500 h 8533"/>
                <a:gd name="T48" fmla="*/ 2033 w 8533"/>
                <a:gd name="T49" fmla="*/ 3500 h 8533"/>
                <a:gd name="T50" fmla="*/ 5033 w 8533"/>
                <a:gd name="T51" fmla="*/ 500 h 8533"/>
                <a:gd name="T52" fmla="*/ 8033 w 8533"/>
                <a:gd name="T53" fmla="*/ 3500 h 8533"/>
                <a:gd name="T54" fmla="*/ 5033 w 8533"/>
                <a:gd name="T55" fmla="*/ 6500 h 8533"/>
                <a:gd name="T56" fmla="*/ 5033 w 8533"/>
                <a:gd name="T57" fmla="*/ 6500 h 8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33" h="8533" extrusionOk="0">
                  <a:moveTo>
                    <a:pt x="5033" y="0"/>
                  </a:moveTo>
                  <a:cubicBezTo>
                    <a:pt x="3103" y="0"/>
                    <a:pt x="1533" y="1570"/>
                    <a:pt x="1533" y="3500"/>
                  </a:cubicBezTo>
                  <a:cubicBezTo>
                    <a:pt x="1533" y="4194"/>
                    <a:pt x="1736" y="4842"/>
                    <a:pt x="2086" y="5386"/>
                  </a:cubicBezTo>
                  <a:lnTo>
                    <a:pt x="73" y="7400"/>
                  </a:lnTo>
                  <a:cubicBezTo>
                    <a:pt x="26" y="7446"/>
                    <a:pt x="0" y="7510"/>
                    <a:pt x="0" y="7576"/>
                  </a:cubicBezTo>
                  <a:cubicBezTo>
                    <a:pt x="0" y="7643"/>
                    <a:pt x="26" y="7706"/>
                    <a:pt x="73" y="7753"/>
                  </a:cubicBezTo>
                  <a:lnTo>
                    <a:pt x="780" y="8460"/>
                  </a:lnTo>
                  <a:cubicBezTo>
                    <a:pt x="829" y="8509"/>
                    <a:pt x="893" y="8533"/>
                    <a:pt x="957" y="8533"/>
                  </a:cubicBezTo>
                  <a:cubicBezTo>
                    <a:pt x="1021" y="8533"/>
                    <a:pt x="1085" y="8509"/>
                    <a:pt x="1134" y="8460"/>
                  </a:cubicBezTo>
                  <a:lnTo>
                    <a:pt x="3147" y="6447"/>
                  </a:lnTo>
                  <a:cubicBezTo>
                    <a:pt x="3692" y="6797"/>
                    <a:pt x="4339" y="7000"/>
                    <a:pt x="5033" y="7000"/>
                  </a:cubicBezTo>
                  <a:cubicBezTo>
                    <a:pt x="6963" y="7000"/>
                    <a:pt x="8533" y="5430"/>
                    <a:pt x="8533" y="3500"/>
                  </a:cubicBezTo>
                  <a:cubicBezTo>
                    <a:pt x="8533" y="1570"/>
                    <a:pt x="6963" y="0"/>
                    <a:pt x="5033" y="0"/>
                  </a:cubicBezTo>
                  <a:close/>
                  <a:moveTo>
                    <a:pt x="957" y="7930"/>
                  </a:moveTo>
                  <a:lnTo>
                    <a:pt x="604" y="7576"/>
                  </a:lnTo>
                  <a:lnTo>
                    <a:pt x="1680" y="6500"/>
                  </a:lnTo>
                  <a:lnTo>
                    <a:pt x="2033" y="6854"/>
                  </a:lnTo>
                  <a:lnTo>
                    <a:pt x="957" y="7930"/>
                  </a:lnTo>
                  <a:close/>
                  <a:moveTo>
                    <a:pt x="2387" y="6500"/>
                  </a:moveTo>
                  <a:lnTo>
                    <a:pt x="2033" y="6146"/>
                  </a:lnTo>
                  <a:lnTo>
                    <a:pt x="2389" y="5791"/>
                  </a:lnTo>
                  <a:cubicBezTo>
                    <a:pt x="2498" y="5917"/>
                    <a:pt x="2617" y="6035"/>
                    <a:pt x="2743" y="6144"/>
                  </a:cubicBezTo>
                  <a:lnTo>
                    <a:pt x="2387" y="6500"/>
                  </a:lnTo>
                  <a:close/>
                  <a:moveTo>
                    <a:pt x="5033" y="6500"/>
                  </a:moveTo>
                  <a:cubicBezTo>
                    <a:pt x="3379" y="6500"/>
                    <a:pt x="2033" y="5154"/>
                    <a:pt x="2033" y="3500"/>
                  </a:cubicBezTo>
                  <a:cubicBezTo>
                    <a:pt x="2033" y="1846"/>
                    <a:pt x="3379" y="500"/>
                    <a:pt x="5033" y="500"/>
                  </a:cubicBezTo>
                  <a:cubicBezTo>
                    <a:pt x="6688" y="500"/>
                    <a:pt x="8033" y="1846"/>
                    <a:pt x="8033" y="3500"/>
                  </a:cubicBezTo>
                  <a:cubicBezTo>
                    <a:pt x="8033" y="5154"/>
                    <a:pt x="6688" y="6500"/>
                    <a:pt x="5033" y="6500"/>
                  </a:cubicBezTo>
                  <a:close/>
                  <a:moveTo>
                    <a:pt x="5033" y="6500"/>
                  </a:move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04" name="Freeform 62"/>
            <p:cNvSpPr>
              <a:spLocks noEditPoints="1"/>
            </p:cNvSpPr>
            <p:nvPr/>
          </p:nvSpPr>
          <p:spPr bwMode="auto">
            <a:xfrm>
              <a:off x="5876925" y="1081088"/>
              <a:ext cx="469900" cy="471488"/>
            </a:xfrm>
            <a:custGeom>
              <a:avLst/>
              <a:gdLst>
                <a:gd name="T0" fmla="*/ 2500 w 5000"/>
                <a:gd name="T1" fmla="*/ 0 h 5000"/>
                <a:gd name="T2" fmla="*/ 0 w 5000"/>
                <a:gd name="T3" fmla="*/ 2500 h 5000"/>
                <a:gd name="T4" fmla="*/ 2500 w 5000"/>
                <a:gd name="T5" fmla="*/ 5000 h 5000"/>
                <a:gd name="T6" fmla="*/ 5000 w 5000"/>
                <a:gd name="T7" fmla="*/ 2500 h 5000"/>
                <a:gd name="T8" fmla="*/ 2500 w 5000"/>
                <a:gd name="T9" fmla="*/ 0 h 5000"/>
                <a:gd name="T10" fmla="*/ 2500 w 5000"/>
                <a:gd name="T11" fmla="*/ 4500 h 5000"/>
                <a:gd name="T12" fmla="*/ 500 w 5000"/>
                <a:gd name="T13" fmla="*/ 2500 h 5000"/>
                <a:gd name="T14" fmla="*/ 2500 w 5000"/>
                <a:gd name="T15" fmla="*/ 500 h 5000"/>
                <a:gd name="T16" fmla="*/ 4500 w 5000"/>
                <a:gd name="T17" fmla="*/ 2500 h 5000"/>
                <a:gd name="T18" fmla="*/ 2500 w 5000"/>
                <a:gd name="T19" fmla="*/ 4500 h 5000"/>
                <a:gd name="T20" fmla="*/ 2500 w 5000"/>
                <a:gd name="T21" fmla="*/ 4500 h 5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00" h="5000" extrusionOk="0">
                  <a:moveTo>
                    <a:pt x="2500" y="0"/>
                  </a:moveTo>
                  <a:cubicBezTo>
                    <a:pt x="1122" y="0"/>
                    <a:pt x="0" y="1121"/>
                    <a:pt x="0" y="2500"/>
                  </a:cubicBezTo>
                  <a:cubicBezTo>
                    <a:pt x="0" y="3879"/>
                    <a:pt x="1122" y="5000"/>
                    <a:pt x="2500" y="5000"/>
                  </a:cubicBezTo>
                  <a:cubicBezTo>
                    <a:pt x="3879" y="5000"/>
                    <a:pt x="5000" y="3879"/>
                    <a:pt x="5000" y="2500"/>
                  </a:cubicBezTo>
                  <a:cubicBezTo>
                    <a:pt x="5000" y="1121"/>
                    <a:pt x="3879" y="0"/>
                    <a:pt x="2500" y="0"/>
                  </a:cubicBezTo>
                  <a:close/>
                  <a:moveTo>
                    <a:pt x="2500" y="4500"/>
                  </a:moveTo>
                  <a:cubicBezTo>
                    <a:pt x="1398" y="4500"/>
                    <a:pt x="500" y="3603"/>
                    <a:pt x="500" y="2500"/>
                  </a:cubicBezTo>
                  <a:cubicBezTo>
                    <a:pt x="500" y="1397"/>
                    <a:pt x="1398" y="500"/>
                    <a:pt x="2500" y="500"/>
                  </a:cubicBezTo>
                  <a:cubicBezTo>
                    <a:pt x="3603" y="500"/>
                    <a:pt x="4500" y="1397"/>
                    <a:pt x="4500" y="2500"/>
                  </a:cubicBezTo>
                  <a:cubicBezTo>
                    <a:pt x="4500" y="3603"/>
                    <a:pt x="3603" y="4500"/>
                    <a:pt x="2500" y="4500"/>
                  </a:cubicBezTo>
                  <a:close/>
                  <a:moveTo>
                    <a:pt x="2500" y="4500"/>
                  </a:move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05" name="Freeform 63"/>
            <p:cNvSpPr>
              <a:spLocks noEditPoints="1"/>
            </p:cNvSpPr>
            <p:nvPr/>
          </p:nvSpPr>
          <p:spPr bwMode="auto">
            <a:xfrm>
              <a:off x="5991225" y="1244600"/>
              <a:ext cx="239713" cy="168275"/>
            </a:xfrm>
            <a:custGeom>
              <a:avLst/>
              <a:gdLst>
                <a:gd name="T0" fmla="*/ 2098 w 2549"/>
                <a:gd name="T1" fmla="*/ 97 h 1798"/>
                <a:gd name="T2" fmla="*/ 1024 w 2549"/>
                <a:gd name="T3" fmla="*/ 1170 h 1798"/>
                <a:gd name="T4" fmla="*/ 451 w 2549"/>
                <a:gd name="T5" fmla="*/ 597 h 1798"/>
                <a:gd name="T6" fmla="*/ 98 w 2549"/>
                <a:gd name="T7" fmla="*/ 597 h 1798"/>
                <a:gd name="T8" fmla="*/ 98 w 2549"/>
                <a:gd name="T9" fmla="*/ 951 h 1798"/>
                <a:gd name="T10" fmla="*/ 848 w 2549"/>
                <a:gd name="T11" fmla="*/ 1701 h 1798"/>
                <a:gd name="T12" fmla="*/ 1201 w 2549"/>
                <a:gd name="T13" fmla="*/ 1701 h 1798"/>
                <a:gd name="T14" fmla="*/ 2451 w 2549"/>
                <a:gd name="T15" fmla="*/ 451 h 1798"/>
                <a:gd name="T16" fmla="*/ 2451 w 2549"/>
                <a:gd name="T17" fmla="*/ 97 h 1798"/>
                <a:gd name="T18" fmla="*/ 2098 w 2549"/>
                <a:gd name="T19" fmla="*/ 97 h 1798"/>
                <a:gd name="T20" fmla="*/ 2098 w 2549"/>
                <a:gd name="T21" fmla="*/ 97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1798" extrusionOk="0">
                  <a:moveTo>
                    <a:pt x="2098" y="97"/>
                  </a:moveTo>
                  <a:lnTo>
                    <a:pt x="1024" y="1170"/>
                  </a:lnTo>
                  <a:lnTo>
                    <a:pt x="451" y="597"/>
                  </a:lnTo>
                  <a:cubicBezTo>
                    <a:pt x="354" y="500"/>
                    <a:pt x="195" y="500"/>
                    <a:pt x="98" y="597"/>
                  </a:cubicBezTo>
                  <a:cubicBezTo>
                    <a:pt x="0" y="695"/>
                    <a:pt x="0" y="853"/>
                    <a:pt x="98" y="951"/>
                  </a:cubicBezTo>
                  <a:lnTo>
                    <a:pt x="848" y="1701"/>
                  </a:lnTo>
                  <a:cubicBezTo>
                    <a:pt x="945" y="1798"/>
                    <a:pt x="1104" y="1798"/>
                    <a:pt x="1201" y="1701"/>
                  </a:cubicBezTo>
                  <a:lnTo>
                    <a:pt x="2451" y="451"/>
                  </a:lnTo>
                  <a:cubicBezTo>
                    <a:pt x="2549" y="353"/>
                    <a:pt x="2549" y="195"/>
                    <a:pt x="2451" y="97"/>
                  </a:cubicBezTo>
                  <a:cubicBezTo>
                    <a:pt x="2354" y="0"/>
                    <a:pt x="2195" y="0"/>
                    <a:pt x="2098" y="97"/>
                  </a:cubicBezTo>
                  <a:close/>
                  <a:moveTo>
                    <a:pt x="2098" y="97"/>
                  </a:move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sp>
        <p:nvSpPr>
          <p:cNvPr id="106" name="Freeform 259"/>
          <p:cNvSpPr>
            <a:spLocks noEditPoints="1"/>
          </p:cNvSpPr>
          <p:nvPr/>
        </p:nvSpPr>
        <p:spPr bwMode="auto">
          <a:xfrm>
            <a:off x="6558766" y="679057"/>
            <a:ext cx="628396" cy="649109"/>
          </a:xfrm>
          <a:custGeom>
            <a:avLst/>
            <a:gdLst>
              <a:gd name="T0" fmla="*/ 346 w 452"/>
              <a:gd name="T1" fmla="*/ 390 h 465"/>
              <a:gd name="T2" fmla="*/ 76 w 452"/>
              <a:gd name="T3" fmla="*/ 376 h 465"/>
              <a:gd name="T4" fmla="*/ 89 w 452"/>
              <a:gd name="T5" fmla="*/ 21 h 465"/>
              <a:gd name="T6" fmla="*/ 359 w 452"/>
              <a:gd name="T7" fmla="*/ 34 h 465"/>
              <a:gd name="T8" fmla="*/ 380 w 452"/>
              <a:gd name="T9" fmla="*/ 239 h 465"/>
              <a:gd name="T10" fmla="*/ 346 w 452"/>
              <a:gd name="T11" fmla="*/ 0 h 465"/>
              <a:gd name="T12" fmla="*/ 55 w 452"/>
              <a:gd name="T13" fmla="*/ 34 h 465"/>
              <a:gd name="T14" fmla="*/ 89 w 452"/>
              <a:gd name="T15" fmla="*/ 411 h 465"/>
              <a:gd name="T16" fmla="*/ 380 w 452"/>
              <a:gd name="T17" fmla="*/ 376 h 465"/>
              <a:gd name="T18" fmla="*/ 359 w 452"/>
              <a:gd name="T19" fmla="*/ 325 h 465"/>
              <a:gd name="T20" fmla="*/ 452 w 452"/>
              <a:gd name="T21" fmla="*/ 210 h 465"/>
              <a:gd name="T22" fmla="*/ 214 w 452"/>
              <a:gd name="T23" fmla="*/ 259 h 465"/>
              <a:gd name="T24" fmla="*/ 452 w 452"/>
              <a:gd name="T25" fmla="*/ 210 h 465"/>
              <a:gd name="T26" fmla="*/ 311 w 452"/>
              <a:gd name="T27" fmla="*/ 83 h 465"/>
              <a:gd name="T28" fmla="*/ 311 w 452"/>
              <a:gd name="T29" fmla="*/ 58 h 465"/>
              <a:gd name="T30" fmla="*/ 111 w 452"/>
              <a:gd name="T31" fmla="*/ 70 h 465"/>
              <a:gd name="T32" fmla="*/ 123 w 452"/>
              <a:gd name="T33" fmla="*/ 157 h 465"/>
              <a:gd name="T34" fmla="*/ 323 w 452"/>
              <a:gd name="T35" fmla="*/ 145 h 465"/>
              <a:gd name="T36" fmla="*/ 123 w 452"/>
              <a:gd name="T37" fmla="*/ 132 h 465"/>
              <a:gd name="T38" fmla="*/ 123 w 452"/>
              <a:gd name="T39" fmla="*/ 157 h 465"/>
              <a:gd name="T40" fmla="*/ 311 w 452"/>
              <a:gd name="T41" fmla="*/ 207 h 465"/>
              <a:gd name="T42" fmla="*/ 111 w 452"/>
              <a:gd name="T43" fmla="*/ 219 h 465"/>
              <a:gd name="T44" fmla="*/ 311 w 452"/>
              <a:gd name="T45" fmla="*/ 231 h 465"/>
              <a:gd name="T46" fmla="*/ 111 w 452"/>
              <a:gd name="T47" fmla="*/ 294 h 465"/>
              <a:gd name="T48" fmla="*/ 214 w 452"/>
              <a:gd name="T49" fmla="*/ 306 h 465"/>
              <a:gd name="T50" fmla="*/ 123 w 452"/>
              <a:gd name="T51" fmla="*/ 281 h 465"/>
              <a:gd name="T52" fmla="*/ 305 w 452"/>
              <a:gd name="T53" fmla="*/ 431 h 465"/>
              <a:gd name="T54" fmla="*/ 35 w 452"/>
              <a:gd name="T55" fmla="*/ 444 h 465"/>
              <a:gd name="T56" fmla="*/ 21 w 452"/>
              <a:gd name="T57" fmla="*/ 89 h 465"/>
              <a:gd name="T58" fmla="*/ 40 w 452"/>
              <a:gd name="T59" fmla="*/ 75 h 465"/>
              <a:gd name="T60" fmla="*/ 35 w 452"/>
              <a:gd name="T61" fmla="*/ 54 h 465"/>
              <a:gd name="T62" fmla="*/ 0 w 452"/>
              <a:gd name="T63" fmla="*/ 431 h 465"/>
              <a:gd name="T64" fmla="*/ 291 w 452"/>
              <a:gd name="T65" fmla="*/ 465 h 465"/>
              <a:gd name="T66" fmla="*/ 325 w 452"/>
              <a:gd name="T67" fmla="*/ 428 h 465"/>
              <a:gd name="T68" fmla="*/ 305 w 452"/>
              <a:gd name="T69" fmla="*/ 431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52" h="465" extrusionOk="0">
                <a:moveTo>
                  <a:pt x="359" y="376"/>
                </a:moveTo>
                <a:cubicBezTo>
                  <a:pt x="359" y="384"/>
                  <a:pt x="353" y="390"/>
                  <a:pt x="346" y="390"/>
                </a:cubicBezTo>
                <a:cubicBezTo>
                  <a:pt x="89" y="390"/>
                  <a:pt x="89" y="390"/>
                  <a:pt x="89" y="390"/>
                </a:cubicBezTo>
                <a:cubicBezTo>
                  <a:pt x="82" y="390"/>
                  <a:pt x="76" y="384"/>
                  <a:pt x="76" y="376"/>
                </a:cubicBezTo>
                <a:cubicBezTo>
                  <a:pt x="76" y="34"/>
                  <a:pt x="76" y="34"/>
                  <a:pt x="76" y="34"/>
                </a:cubicBezTo>
                <a:cubicBezTo>
                  <a:pt x="76" y="27"/>
                  <a:pt x="82" y="21"/>
                  <a:pt x="89" y="21"/>
                </a:cubicBezTo>
                <a:cubicBezTo>
                  <a:pt x="346" y="21"/>
                  <a:pt x="346" y="21"/>
                  <a:pt x="346" y="21"/>
                </a:cubicBezTo>
                <a:cubicBezTo>
                  <a:pt x="353" y="21"/>
                  <a:pt x="359" y="27"/>
                  <a:pt x="359" y="34"/>
                </a:cubicBezTo>
                <a:cubicBezTo>
                  <a:pt x="359" y="252"/>
                  <a:pt x="359" y="252"/>
                  <a:pt x="359" y="252"/>
                </a:cubicBezTo>
                <a:cubicBezTo>
                  <a:pt x="380" y="239"/>
                  <a:pt x="380" y="239"/>
                  <a:pt x="380" y="239"/>
                </a:cubicBezTo>
                <a:cubicBezTo>
                  <a:pt x="380" y="34"/>
                  <a:pt x="380" y="34"/>
                  <a:pt x="380" y="34"/>
                </a:cubicBezTo>
                <a:cubicBezTo>
                  <a:pt x="380" y="15"/>
                  <a:pt x="365" y="0"/>
                  <a:pt x="346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70" y="0"/>
                  <a:pt x="55" y="15"/>
                  <a:pt x="55" y="34"/>
                </a:cubicBezTo>
                <a:cubicBezTo>
                  <a:pt x="55" y="376"/>
                  <a:pt x="55" y="376"/>
                  <a:pt x="55" y="376"/>
                </a:cubicBezTo>
                <a:cubicBezTo>
                  <a:pt x="55" y="395"/>
                  <a:pt x="70" y="411"/>
                  <a:pt x="89" y="411"/>
                </a:cubicBezTo>
                <a:cubicBezTo>
                  <a:pt x="346" y="411"/>
                  <a:pt x="346" y="411"/>
                  <a:pt x="346" y="411"/>
                </a:cubicBezTo>
                <a:cubicBezTo>
                  <a:pt x="365" y="411"/>
                  <a:pt x="380" y="395"/>
                  <a:pt x="380" y="376"/>
                </a:cubicBezTo>
                <a:cubicBezTo>
                  <a:pt x="380" y="304"/>
                  <a:pt x="380" y="304"/>
                  <a:pt x="380" y="304"/>
                </a:cubicBezTo>
                <a:cubicBezTo>
                  <a:pt x="359" y="325"/>
                  <a:pt x="359" y="325"/>
                  <a:pt x="359" y="325"/>
                </a:cubicBezTo>
                <a:lnTo>
                  <a:pt x="359" y="376"/>
                </a:lnTo>
                <a:close/>
                <a:moveTo>
                  <a:pt x="452" y="210"/>
                </a:moveTo>
                <a:cubicBezTo>
                  <a:pt x="294" y="315"/>
                  <a:pt x="294" y="315"/>
                  <a:pt x="294" y="315"/>
                </a:cubicBezTo>
                <a:cubicBezTo>
                  <a:pt x="214" y="259"/>
                  <a:pt x="214" y="259"/>
                  <a:pt x="214" y="259"/>
                </a:cubicBezTo>
                <a:cubicBezTo>
                  <a:pt x="295" y="367"/>
                  <a:pt x="295" y="367"/>
                  <a:pt x="295" y="367"/>
                </a:cubicBezTo>
                <a:lnTo>
                  <a:pt x="452" y="210"/>
                </a:lnTo>
                <a:close/>
                <a:moveTo>
                  <a:pt x="123" y="83"/>
                </a:moveTo>
                <a:cubicBezTo>
                  <a:pt x="311" y="83"/>
                  <a:pt x="311" y="83"/>
                  <a:pt x="311" y="83"/>
                </a:cubicBezTo>
                <a:cubicBezTo>
                  <a:pt x="317" y="83"/>
                  <a:pt x="323" y="77"/>
                  <a:pt x="323" y="70"/>
                </a:cubicBezTo>
                <a:cubicBezTo>
                  <a:pt x="323" y="64"/>
                  <a:pt x="317" y="58"/>
                  <a:pt x="311" y="58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16" y="58"/>
                  <a:pt x="111" y="64"/>
                  <a:pt x="111" y="70"/>
                </a:cubicBezTo>
                <a:cubicBezTo>
                  <a:pt x="111" y="77"/>
                  <a:pt x="116" y="83"/>
                  <a:pt x="123" y="83"/>
                </a:cubicBezTo>
                <a:close/>
                <a:moveTo>
                  <a:pt x="123" y="157"/>
                </a:moveTo>
                <a:cubicBezTo>
                  <a:pt x="311" y="157"/>
                  <a:pt x="311" y="157"/>
                  <a:pt x="311" y="157"/>
                </a:cubicBezTo>
                <a:cubicBezTo>
                  <a:pt x="317" y="157"/>
                  <a:pt x="323" y="152"/>
                  <a:pt x="323" y="145"/>
                </a:cubicBezTo>
                <a:cubicBezTo>
                  <a:pt x="323" y="138"/>
                  <a:pt x="317" y="132"/>
                  <a:pt x="311" y="132"/>
                </a:cubicBezTo>
                <a:cubicBezTo>
                  <a:pt x="123" y="132"/>
                  <a:pt x="123" y="132"/>
                  <a:pt x="123" y="132"/>
                </a:cubicBezTo>
                <a:cubicBezTo>
                  <a:pt x="116" y="132"/>
                  <a:pt x="111" y="138"/>
                  <a:pt x="111" y="145"/>
                </a:cubicBezTo>
                <a:cubicBezTo>
                  <a:pt x="111" y="152"/>
                  <a:pt x="116" y="157"/>
                  <a:pt x="123" y="157"/>
                </a:cubicBezTo>
                <a:close/>
                <a:moveTo>
                  <a:pt x="323" y="219"/>
                </a:moveTo>
                <a:cubicBezTo>
                  <a:pt x="323" y="212"/>
                  <a:pt x="317" y="207"/>
                  <a:pt x="311" y="207"/>
                </a:cubicBezTo>
                <a:cubicBezTo>
                  <a:pt x="123" y="207"/>
                  <a:pt x="123" y="207"/>
                  <a:pt x="123" y="207"/>
                </a:cubicBezTo>
                <a:cubicBezTo>
                  <a:pt x="116" y="207"/>
                  <a:pt x="111" y="212"/>
                  <a:pt x="111" y="219"/>
                </a:cubicBezTo>
                <a:cubicBezTo>
                  <a:pt x="111" y="226"/>
                  <a:pt x="116" y="231"/>
                  <a:pt x="123" y="231"/>
                </a:cubicBezTo>
                <a:cubicBezTo>
                  <a:pt x="311" y="231"/>
                  <a:pt x="311" y="231"/>
                  <a:pt x="311" y="231"/>
                </a:cubicBezTo>
                <a:cubicBezTo>
                  <a:pt x="317" y="231"/>
                  <a:pt x="323" y="226"/>
                  <a:pt x="323" y="219"/>
                </a:cubicBezTo>
                <a:close/>
                <a:moveTo>
                  <a:pt x="111" y="294"/>
                </a:moveTo>
                <a:cubicBezTo>
                  <a:pt x="111" y="300"/>
                  <a:pt x="116" y="306"/>
                  <a:pt x="123" y="306"/>
                </a:cubicBezTo>
                <a:cubicBezTo>
                  <a:pt x="214" y="306"/>
                  <a:pt x="214" y="306"/>
                  <a:pt x="214" y="306"/>
                </a:cubicBezTo>
                <a:cubicBezTo>
                  <a:pt x="194" y="281"/>
                  <a:pt x="194" y="281"/>
                  <a:pt x="194" y="281"/>
                </a:cubicBezTo>
                <a:cubicBezTo>
                  <a:pt x="123" y="281"/>
                  <a:pt x="123" y="281"/>
                  <a:pt x="123" y="281"/>
                </a:cubicBezTo>
                <a:cubicBezTo>
                  <a:pt x="116" y="281"/>
                  <a:pt x="111" y="287"/>
                  <a:pt x="111" y="294"/>
                </a:cubicBezTo>
                <a:close/>
                <a:moveTo>
                  <a:pt x="305" y="431"/>
                </a:moveTo>
                <a:cubicBezTo>
                  <a:pt x="305" y="438"/>
                  <a:pt x="299" y="444"/>
                  <a:pt x="291" y="444"/>
                </a:cubicBezTo>
                <a:cubicBezTo>
                  <a:pt x="35" y="444"/>
                  <a:pt x="35" y="444"/>
                  <a:pt x="35" y="444"/>
                </a:cubicBezTo>
                <a:cubicBezTo>
                  <a:pt x="27" y="444"/>
                  <a:pt x="21" y="438"/>
                  <a:pt x="21" y="431"/>
                </a:cubicBezTo>
                <a:cubicBezTo>
                  <a:pt x="21" y="89"/>
                  <a:pt x="21" y="89"/>
                  <a:pt x="21" y="89"/>
                </a:cubicBezTo>
                <a:cubicBezTo>
                  <a:pt x="21" y="81"/>
                  <a:pt x="27" y="75"/>
                  <a:pt x="35" y="75"/>
                </a:cubicBezTo>
                <a:cubicBezTo>
                  <a:pt x="40" y="75"/>
                  <a:pt x="40" y="75"/>
                  <a:pt x="40" y="75"/>
                </a:cubicBezTo>
                <a:cubicBezTo>
                  <a:pt x="40" y="54"/>
                  <a:pt x="40" y="54"/>
                  <a:pt x="40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16" y="54"/>
                  <a:pt x="0" y="70"/>
                  <a:pt x="0" y="89"/>
                </a:cubicBezTo>
                <a:cubicBezTo>
                  <a:pt x="0" y="431"/>
                  <a:pt x="0" y="431"/>
                  <a:pt x="0" y="431"/>
                </a:cubicBezTo>
                <a:cubicBezTo>
                  <a:pt x="0" y="450"/>
                  <a:pt x="16" y="465"/>
                  <a:pt x="35" y="465"/>
                </a:cubicBezTo>
                <a:cubicBezTo>
                  <a:pt x="291" y="465"/>
                  <a:pt x="291" y="465"/>
                  <a:pt x="291" y="465"/>
                </a:cubicBezTo>
                <a:cubicBezTo>
                  <a:pt x="310" y="465"/>
                  <a:pt x="325" y="450"/>
                  <a:pt x="325" y="431"/>
                </a:cubicBezTo>
                <a:cubicBezTo>
                  <a:pt x="325" y="428"/>
                  <a:pt x="325" y="428"/>
                  <a:pt x="325" y="428"/>
                </a:cubicBezTo>
                <a:cubicBezTo>
                  <a:pt x="305" y="428"/>
                  <a:pt x="305" y="428"/>
                  <a:pt x="305" y="428"/>
                </a:cubicBezTo>
                <a:lnTo>
                  <a:pt x="305" y="431"/>
                </a:lnTo>
                <a:close/>
              </a:path>
            </a:pathLst>
          </a:custGeom>
          <a:gradFill>
            <a:gsLst>
              <a:gs pos="0">
                <a:srgbClr val="1B456B">
                  <a:shade val="30000"/>
                  <a:satMod val="115000"/>
                </a:srgbClr>
              </a:gs>
              <a:gs pos="50000">
                <a:srgbClr val="1B456B">
                  <a:shade val="67500"/>
                  <a:satMod val="115000"/>
                </a:srgbClr>
              </a:gs>
              <a:gs pos="100000">
                <a:srgbClr val="1B456B">
                  <a:shade val="100000"/>
                  <a:satMod val="11500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92427" b="49249"/>
          <a:stretch/>
        </p:blipFill>
        <p:spPr bwMode="auto">
          <a:xfrm>
            <a:off x="1215638" y="567721"/>
            <a:ext cx="103221" cy="40487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Заголовок 1"/>
          <p:cNvSpPr txBox="1"/>
          <p:nvPr/>
        </p:nvSpPr>
        <p:spPr bwMode="auto">
          <a:xfrm>
            <a:off x="2787900" y="168259"/>
            <a:ext cx="9287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b="1">
                <a:solidFill>
                  <a:srgbClr val="1C5195"/>
                </a:solidFill>
                <a:latin typeface="Arial Narrow"/>
                <a:cs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E6F59"/>
                </a:solidFill>
                <a:effectLst/>
                <a:uLnTx/>
                <a:uFillTx/>
                <a:latin typeface="Akrobat ExtraBold" panose="000009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ЭТАПЫ СОЗДАНИЯ И РАЗВИТИЯ ПРОМЫШЛЕННОГО КЛАСТЕРА 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rgbClr val="2E6F59"/>
              </a:solidFill>
              <a:effectLst/>
              <a:uLnTx/>
              <a:uFillTx/>
              <a:latin typeface="Akrobat ExtraBold" panose="000009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3A8F7A-1A26-3D00-0523-41AD63378C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1B456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33" r="66372" b="63239"/>
          <a:stretch/>
        </p:blipFill>
        <p:spPr bwMode="auto">
          <a:xfrm rot="20919029">
            <a:off x="1185243" y="621660"/>
            <a:ext cx="1281213" cy="965006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FF70D77E-23A8-C5BD-B896-F954001E08C4}"/>
              </a:ext>
            </a:extLst>
          </p:cNvPr>
          <p:cNvSpPr/>
          <p:nvPr/>
        </p:nvSpPr>
        <p:spPr bwMode="auto">
          <a:xfrm>
            <a:off x="11571373" y="6295058"/>
            <a:ext cx="752080" cy="752080"/>
          </a:xfrm>
          <a:prstGeom prst="ellipse">
            <a:avLst/>
          </a:prstGeom>
          <a:solidFill>
            <a:srgbClr val="2E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CCDA6D3-F295-C866-CB70-04D096DB93C4}"/>
              </a:ext>
            </a:extLst>
          </p:cNvPr>
          <p:cNvSpPr txBox="1">
            <a:spLocks/>
          </p:cNvSpPr>
          <p:nvPr/>
        </p:nvSpPr>
        <p:spPr bwMode="auto">
          <a:xfrm>
            <a:off x="11472488" y="6240467"/>
            <a:ext cx="576064" cy="698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A94BA-70E4-44B7-850F-4CC5EB4624FD}" type="slidenum"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Bold" pitchFamily="2" charset="0"/>
                <a:ea typeface="Open Sans" panose="020B0606030504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robat Bold" pitchFamily="2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9B6C4A1-22AD-4142-91E0-EF6BA6C9671F}"/>
              </a:ext>
            </a:extLst>
          </p:cNvPr>
          <p:cNvSpPr txBox="1"/>
          <p:nvPr/>
        </p:nvSpPr>
        <p:spPr bwMode="auto">
          <a:xfrm>
            <a:off x="2787900" y="168259"/>
            <a:ext cx="9287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b="1">
                <a:solidFill>
                  <a:srgbClr val="1C5195"/>
                </a:solidFill>
                <a:latin typeface="Arial Narrow"/>
                <a:cs typeface="Arial"/>
              </a:defRPr>
            </a:lvl1pPr>
          </a:lstStyle>
          <a:p>
            <a:pPr>
              <a:defRPr/>
            </a:pPr>
            <a:r>
              <a:rPr lang="ru-RU" sz="2200" dirty="0">
                <a:solidFill>
                  <a:srgbClr val="2E6F59"/>
                </a:solidFill>
                <a:latin typeface="Akrobat ExtraBold" panose="000009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АНАЛИЗ СТРАТЕГИИ ПРОСТРАНСТВЕННОГО РАЗВИТИЯ РФ</a:t>
            </a:r>
            <a:endParaRPr sz="2200" dirty="0">
              <a:solidFill>
                <a:srgbClr val="2E6F59"/>
              </a:solidFill>
              <a:latin typeface="Akrobat ExtraBold" panose="000009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764736-EA23-499D-9098-91C7031ED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612" y="1878110"/>
            <a:ext cx="4252983" cy="35849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B98616-DB54-4B72-8387-668EF9479936}"/>
              </a:ext>
            </a:extLst>
          </p:cNvPr>
          <p:cNvSpPr txBox="1"/>
          <p:nvPr/>
        </p:nvSpPr>
        <p:spPr>
          <a:xfrm>
            <a:off x="5948314" y="992925"/>
            <a:ext cx="558530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>
              <a:latin typeface="Akrobat SemiBold" panose="00000700000000000000" pitchFamily="50" charset="-52"/>
            </a:endParaRPr>
          </a:p>
          <a:p>
            <a:pPr algn="just"/>
            <a:r>
              <a:rPr lang="ru-RU" b="1" dirty="0">
                <a:solidFill>
                  <a:srgbClr val="2E6F59"/>
                </a:solidFill>
                <a:latin typeface="Akrobat SemiBold" panose="00000700000000000000" pitchFamily="50" charset="-52"/>
              </a:rPr>
              <a:t>Пункт 5 Приложения к Правилам подтверждения соответствия промышленного кластера и специализированной организации промышленного кластера требованиям к промышленным кластерам:</a:t>
            </a:r>
          </a:p>
          <a:p>
            <a:pPr algn="just"/>
            <a:endParaRPr lang="ru-RU" b="1" dirty="0">
              <a:solidFill>
                <a:srgbClr val="2E6F59"/>
              </a:solidFill>
              <a:latin typeface="Akrobat SemiBold" panose="00000700000000000000" pitchFamily="50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E6F59"/>
                </a:solidFill>
                <a:latin typeface="Akrobat SemiBold" panose="00000700000000000000" pitchFamily="50" charset="-52"/>
              </a:rPr>
              <a:t> </a:t>
            </a:r>
            <a:r>
              <a:rPr lang="ru-RU" b="1" dirty="0">
                <a:latin typeface="Akrobat SemiBold" panose="00000700000000000000" pitchFamily="50" charset="-52"/>
              </a:rPr>
              <a:t>Письма за подписью руководителей </a:t>
            </a:r>
            <a:r>
              <a:rPr lang="ru-RU" dirty="0">
                <a:latin typeface="Akrobat SemiBold" panose="00000700000000000000" pitchFamily="50" charset="-52"/>
              </a:rPr>
              <a:t>исполнительных органов субъектов Российской Федерации, осуществляющих функции в сфере промышленной политики субъектов Российской Федерации, на территории которых размещены участники промышленного кластера, подтверждающие, что развитие промышленного кластера на территории субъекта Российской Федерации осуществляется с учетом стратегии пространственного развития Российской Федерации, а также схем территориального планирования Российской Федерации и схем территориального планирования субъекта Российской Федерации.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190FD54E-BE90-1658-4B86-198F32BA7B3E}"/>
              </a:ext>
            </a:extLst>
          </p:cNvPr>
          <p:cNvSpPr/>
          <p:nvPr/>
        </p:nvSpPr>
        <p:spPr bwMode="auto">
          <a:xfrm>
            <a:off x="11571373" y="6295058"/>
            <a:ext cx="752080" cy="752080"/>
          </a:xfrm>
          <a:prstGeom prst="ellipse">
            <a:avLst/>
          </a:prstGeom>
          <a:solidFill>
            <a:srgbClr val="2E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B9D0F87-C2BB-F8A2-1917-02628477D1AD}"/>
              </a:ext>
            </a:extLst>
          </p:cNvPr>
          <p:cNvSpPr txBox="1">
            <a:spLocks/>
          </p:cNvSpPr>
          <p:nvPr/>
        </p:nvSpPr>
        <p:spPr bwMode="auto">
          <a:xfrm>
            <a:off x="11472488" y="6240467"/>
            <a:ext cx="576064" cy="698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A94BA-70E4-44B7-850F-4CC5EB4624FD}" type="slidenum"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Bold" pitchFamily="2" charset="0"/>
                <a:ea typeface="Open Sans" panose="020B0606030504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robat Bold" pitchFamily="2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E296E4C-0533-4066-A256-BD5916274B1E}"/>
              </a:ext>
            </a:extLst>
          </p:cNvPr>
          <p:cNvSpPr txBox="1"/>
          <p:nvPr/>
        </p:nvSpPr>
        <p:spPr bwMode="auto">
          <a:xfrm>
            <a:off x="2787900" y="168259"/>
            <a:ext cx="9287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b="1">
                <a:solidFill>
                  <a:srgbClr val="1C5195"/>
                </a:solidFill>
                <a:latin typeface="Arial Narrow"/>
                <a:cs typeface="Arial"/>
              </a:defRPr>
            </a:lvl1pPr>
          </a:lstStyle>
          <a:p>
            <a:pPr>
              <a:defRPr/>
            </a:pPr>
            <a:r>
              <a:rPr lang="ru-RU" sz="2200" dirty="0">
                <a:solidFill>
                  <a:srgbClr val="2E6F59"/>
                </a:solidFill>
                <a:latin typeface="Akrobat ExtraBold" panose="000009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ВЫЯВЛЕНИЕ ПОТЕНЦИАЛЬНЫХ УЧАСТНИКОВ ПРОМЫШЛЕННЫХ КЛАСТЕРОВ </a:t>
            </a:r>
            <a:endParaRPr sz="2200" dirty="0">
              <a:solidFill>
                <a:srgbClr val="2E6F59"/>
              </a:solidFill>
              <a:latin typeface="Akrobat ExtraBold" panose="000009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64B5307-DD74-401C-A77B-0A9FCC86F3D4}"/>
              </a:ext>
            </a:extLst>
          </p:cNvPr>
          <p:cNvSpPr/>
          <p:nvPr/>
        </p:nvSpPr>
        <p:spPr>
          <a:xfrm>
            <a:off x="1602818" y="1127608"/>
            <a:ext cx="664720" cy="64230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rgbClr val="2E6F56"/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A3EDA8-C721-4630-ADEA-278B4D8FBA0F}"/>
              </a:ext>
            </a:extLst>
          </p:cNvPr>
          <p:cNvSpPr txBox="1"/>
          <p:nvPr/>
        </p:nvSpPr>
        <p:spPr>
          <a:xfrm>
            <a:off x="1705788" y="1200578"/>
            <a:ext cx="4587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ExtraBold" panose="00000900000000000000" pitchFamily="50" charset="-52"/>
                <a:ea typeface="+mn-ea"/>
                <a:cs typeface="+mn-cs"/>
              </a:rPr>
              <a:t>1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C055B6-B210-4CFF-95D9-7CFA1BEB1657}"/>
              </a:ext>
            </a:extLst>
          </p:cNvPr>
          <p:cNvSpPr/>
          <p:nvPr/>
        </p:nvSpPr>
        <p:spPr>
          <a:xfrm>
            <a:off x="5985168" y="1118516"/>
            <a:ext cx="664720" cy="64230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rgbClr val="2E6F56"/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9F7125-7538-46E7-9178-339B091EF7BF}"/>
              </a:ext>
            </a:extLst>
          </p:cNvPr>
          <p:cNvSpPr txBox="1"/>
          <p:nvPr/>
        </p:nvSpPr>
        <p:spPr>
          <a:xfrm>
            <a:off x="6088138" y="1191486"/>
            <a:ext cx="4587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ExtraBold" panose="00000900000000000000" pitchFamily="50" charset="-52"/>
                <a:ea typeface="+mn-ea"/>
                <a:cs typeface="+mn-cs"/>
              </a:rPr>
              <a:t>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105A8DF-CB82-4E63-AAD2-AE02A4578251}"/>
              </a:ext>
            </a:extLst>
          </p:cNvPr>
          <p:cNvSpPr/>
          <p:nvPr/>
        </p:nvSpPr>
        <p:spPr>
          <a:xfrm>
            <a:off x="10001895" y="1127608"/>
            <a:ext cx="664720" cy="64230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rgbClr val="2E6F56"/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8CB3D7-68CC-432C-93C9-65995E40E7F7}"/>
              </a:ext>
            </a:extLst>
          </p:cNvPr>
          <p:cNvSpPr txBox="1"/>
          <p:nvPr/>
        </p:nvSpPr>
        <p:spPr>
          <a:xfrm>
            <a:off x="10104865" y="1200578"/>
            <a:ext cx="4587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ExtraBold" panose="00000900000000000000" pitchFamily="50" charset="-52"/>
                <a:ea typeface="+mn-ea"/>
                <a:cs typeface="+mn-cs"/>
              </a:rPr>
              <a:t>3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3302BD0-46CE-4116-936B-F835E09C960B}"/>
              </a:ext>
            </a:extLst>
          </p:cNvPr>
          <p:cNvSpPr/>
          <p:nvPr/>
        </p:nvSpPr>
        <p:spPr>
          <a:xfrm>
            <a:off x="388867" y="4484894"/>
            <a:ext cx="3092621" cy="830997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-11" dirty="0">
                <a:solidFill>
                  <a:prstClr val="black"/>
                </a:solidFill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Анализ Стратегии, выявление основных направлений развития Федерального Округа</a:t>
            </a:r>
            <a:endParaRPr kumimoji="0" lang="ru-RU" sz="1600" b="1" i="0" u="none" strike="noStrike" kern="1200" cap="none" spc="-1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SemiBold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9C03C96-8784-420B-8A22-7323C95EBFEC}"/>
              </a:ext>
            </a:extLst>
          </p:cNvPr>
          <p:cNvSpPr/>
          <p:nvPr/>
        </p:nvSpPr>
        <p:spPr>
          <a:xfrm>
            <a:off x="4667523" y="4484894"/>
            <a:ext cx="3092621" cy="830997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-11" dirty="0">
                <a:solidFill>
                  <a:prstClr val="black"/>
                </a:solidFill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Поиск на сайте </a:t>
            </a:r>
            <a:r>
              <a:rPr lang="en-US" sz="1600" b="1" spc="-11" dirty="0">
                <a:solidFill>
                  <a:prstClr val="black"/>
                </a:solidFill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rusprofile.ru</a:t>
            </a:r>
            <a:r>
              <a:rPr lang="ru-RU" sz="1600" b="1" spc="-11" dirty="0">
                <a:solidFill>
                  <a:prstClr val="black"/>
                </a:solidFill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по заданным параметрам предприятий для анкетирования </a:t>
            </a:r>
            <a:r>
              <a:rPr lang="en-US" sz="1600" b="1" spc="-11" dirty="0">
                <a:solidFill>
                  <a:prstClr val="black"/>
                </a:solidFill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ru-RU" sz="1600" b="1" i="0" u="none" strike="noStrike" kern="1200" cap="none" spc="-1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SemiBold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4768CDA-5180-40D0-9FEB-22AD64555F4C}"/>
              </a:ext>
            </a:extLst>
          </p:cNvPr>
          <p:cNvSpPr/>
          <p:nvPr/>
        </p:nvSpPr>
        <p:spPr>
          <a:xfrm>
            <a:off x="8710514" y="4532449"/>
            <a:ext cx="3092621" cy="584775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-11" dirty="0">
                <a:solidFill>
                  <a:prstClr val="black"/>
                </a:solidFill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Определение итогового списка предприятий для анкетирования</a:t>
            </a:r>
            <a:endParaRPr kumimoji="0" lang="ru-RU" sz="1600" b="1" i="0" u="none" strike="noStrike" kern="1200" cap="none" spc="-1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SemiBold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6B9419A0-F340-0DB2-0698-09C827584A2E}"/>
              </a:ext>
            </a:extLst>
          </p:cNvPr>
          <p:cNvSpPr/>
          <p:nvPr/>
        </p:nvSpPr>
        <p:spPr bwMode="auto">
          <a:xfrm>
            <a:off x="11571373" y="6295058"/>
            <a:ext cx="752080" cy="752080"/>
          </a:xfrm>
          <a:prstGeom prst="ellipse">
            <a:avLst/>
          </a:prstGeom>
          <a:solidFill>
            <a:srgbClr val="2E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B74DE18-B31B-1411-BD0C-C6CC6643220F}"/>
              </a:ext>
            </a:extLst>
          </p:cNvPr>
          <p:cNvSpPr txBox="1">
            <a:spLocks/>
          </p:cNvSpPr>
          <p:nvPr/>
        </p:nvSpPr>
        <p:spPr bwMode="auto">
          <a:xfrm>
            <a:off x="11472488" y="6240467"/>
            <a:ext cx="576064" cy="698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A94BA-70E4-44B7-850F-4CC5EB4624FD}" type="slidenum"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Bold" pitchFamily="2" charset="0"/>
                <a:ea typeface="Open Sans" panose="020B0606030504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robat Bold" pitchFamily="2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F35D91-6ACC-10C2-8A1C-26833E06B1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235" r="9520"/>
          <a:stretch/>
        </p:blipFill>
        <p:spPr>
          <a:xfrm>
            <a:off x="150374" y="2158398"/>
            <a:ext cx="3707409" cy="18572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A210734-6A18-7D18-D191-43A640D99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812" y="2208942"/>
            <a:ext cx="3688800" cy="17675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7D68D10-98D8-A619-CD37-70980075D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062" y="2006794"/>
            <a:ext cx="3534386" cy="22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3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FB47924-39C3-4698-A446-06E9DB34BF37}"/>
              </a:ext>
            </a:extLst>
          </p:cNvPr>
          <p:cNvSpPr txBox="1"/>
          <p:nvPr/>
        </p:nvSpPr>
        <p:spPr bwMode="auto">
          <a:xfrm>
            <a:off x="2787900" y="168259"/>
            <a:ext cx="9287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b="1">
                <a:solidFill>
                  <a:srgbClr val="1C5195"/>
                </a:solidFill>
                <a:latin typeface="Arial Narrow"/>
                <a:cs typeface="Arial"/>
              </a:defRPr>
            </a:lvl1pPr>
          </a:lstStyle>
          <a:p>
            <a:pPr>
              <a:defRPr/>
            </a:pPr>
            <a:r>
              <a:rPr lang="ru-RU" sz="2200" dirty="0">
                <a:solidFill>
                  <a:srgbClr val="2E6F59"/>
                </a:solidFill>
                <a:latin typeface="Akrobat ExtraBold" panose="000009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АНКЕТИРОВАНИЕ ПОТЕНЦИАЛЬНЫХ УЧАСТНИКОВ КЛАСТЕРА </a:t>
            </a:r>
            <a:endParaRPr sz="2200" dirty="0">
              <a:solidFill>
                <a:srgbClr val="2E6F59"/>
              </a:solidFill>
              <a:latin typeface="Akrobat ExtraBold" panose="000009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BB198B-6A82-43A0-BEB8-EE2AE19E7813}"/>
              </a:ext>
            </a:extLst>
          </p:cNvPr>
          <p:cNvSpPr txBox="1"/>
          <p:nvPr/>
        </p:nvSpPr>
        <p:spPr>
          <a:xfrm>
            <a:off x="6096000" y="1622788"/>
            <a:ext cx="5128181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000" b="1" dirty="0">
                <a:latin typeface="Akrobat SemiBold" panose="00000700000000000000" pitchFamily="50" charset="-52"/>
              </a:rPr>
              <a:t>Анкетирование позволяет: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Akrobat SemiBold" panose="00000700000000000000" pitchFamily="50" charset="-52"/>
              </a:rPr>
              <a:t>Получить общую информацию о предприятии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Akrobat SemiBold" panose="00000700000000000000" pitchFamily="50" charset="-52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Akrobat SemiBold" panose="00000700000000000000" pitchFamily="50" charset="-52"/>
              </a:rPr>
              <a:t>Определить основных потребителей и поставщиков промышленной продукции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Akrobat SemiBold" panose="00000700000000000000" pitchFamily="50" charset="-52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Akrobat SemiBold" panose="00000700000000000000" pitchFamily="50" charset="-52"/>
              </a:rPr>
              <a:t>Выявить проекты по производству импортозамещающей продукции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Akrobat SemiBold" panose="00000700000000000000" pitchFamily="50" charset="-52"/>
            </a:endParaRPr>
          </a:p>
        </p:txBody>
      </p:sp>
      <p:sp>
        <p:nvSpPr>
          <p:cNvPr id="8" name="Freeform 97">
            <a:extLst>
              <a:ext uri="{FF2B5EF4-FFF2-40B4-BE49-F238E27FC236}">
                <a16:creationId xmlns:a16="http://schemas.microsoft.com/office/drawing/2014/main" id="{69A8F956-CE66-4A49-83DA-DD6CB29A5B16}"/>
              </a:ext>
            </a:extLst>
          </p:cNvPr>
          <p:cNvSpPr>
            <a:spLocks/>
          </p:cNvSpPr>
          <p:nvPr/>
        </p:nvSpPr>
        <p:spPr bwMode="auto">
          <a:xfrm>
            <a:off x="5618857" y="2149182"/>
            <a:ext cx="427422" cy="317139"/>
          </a:xfrm>
          <a:custGeom>
            <a:avLst/>
            <a:gdLst>
              <a:gd name="T0" fmla="*/ 122 w 401"/>
              <a:gd name="T1" fmla="*/ 330 h 330"/>
              <a:gd name="T2" fmla="*/ 0 w 401"/>
              <a:gd name="T3" fmla="*/ 215 h 330"/>
              <a:gd name="T4" fmla="*/ 62 w 401"/>
              <a:gd name="T5" fmla="*/ 152 h 330"/>
              <a:gd name="T6" fmla="*/ 124 w 401"/>
              <a:gd name="T7" fmla="*/ 212 h 330"/>
              <a:gd name="T8" fmla="*/ 343 w 401"/>
              <a:gd name="T9" fmla="*/ 0 h 330"/>
              <a:gd name="T10" fmla="*/ 401 w 401"/>
              <a:gd name="T11" fmla="*/ 61 h 330"/>
              <a:gd name="T12" fmla="*/ 122 w 401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" h="330">
                <a:moveTo>
                  <a:pt x="122" y="330"/>
                </a:moveTo>
                <a:lnTo>
                  <a:pt x="0" y="215"/>
                </a:lnTo>
                <a:lnTo>
                  <a:pt x="62" y="152"/>
                </a:lnTo>
                <a:lnTo>
                  <a:pt x="124" y="212"/>
                </a:lnTo>
                <a:lnTo>
                  <a:pt x="343" y="0"/>
                </a:lnTo>
                <a:lnTo>
                  <a:pt x="401" y="61"/>
                </a:lnTo>
                <a:lnTo>
                  <a:pt x="122" y="330"/>
                </a:lnTo>
                <a:close/>
              </a:path>
            </a:pathLst>
          </a:custGeom>
          <a:gradFill flip="none" rotWithShape="1">
            <a:gsLst>
              <a:gs pos="0">
                <a:srgbClr val="1B456B">
                  <a:shade val="30000"/>
                  <a:satMod val="115000"/>
                </a:srgbClr>
              </a:gs>
              <a:gs pos="50000">
                <a:srgbClr val="1B456B">
                  <a:shade val="67500"/>
                  <a:satMod val="115000"/>
                </a:srgbClr>
              </a:gs>
              <a:gs pos="100000">
                <a:srgbClr val="1B456B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7">
            <a:extLst>
              <a:ext uri="{FF2B5EF4-FFF2-40B4-BE49-F238E27FC236}">
                <a16:creationId xmlns:a16="http://schemas.microsoft.com/office/drawing/2014/main" id="{22A8848A-C13D-4EAD-B8E5-4869C3F2065B}"/>
              </a:ext>
            </a:extLst>
          </p:cNvPr>
          <p:cNvSpPr>
            <a:spLocks/>
          </p:cNvSpPr>
          <p:nvPr/>
        </p:nvSpPr>
        <p:spPr bwMode="auto">
          <a:xfrm>
            <a:off x="5600413" y="3325258"/>
            <a:ext cx="427422" cy="317139"/>
          </a:xfrm>
          <a:custGeom>
            <a:avLst/>
            <a:gdLst>
              <a:gd name="T0" fmla="*/ 122 w 401"/>
              <a:gd name="T1" fmla="*/ 330 h 330"/>
              <a:gd name="T2" fmla="*/ 0 w 401"/>
              <a:gd name="T3" fmla="*/ 215 h 330"/>
              <a:gd name="T4" fmla="*/ 62 w 401"/>
              <a:gd name="T5" fmla="*/ 152 h 330"/>
              <a:gd name="T6" fmla="*/ 124 w 401"/>
              <a:gd name="T7" fmla="*/ 212 h 330"/>
              <a:gd name="T8" fmla="*/ 343 w 401"/>
              <a:gd name="T9" fmla="*/ 0 h 330"/>
              <a:gd name="T10" fmla="*/ 401 w 401"/>
              <a:gd name="T11" fmla="*/ 61 h 330"/>
              <a:gd name="T12" fmla="*/ 122 w 401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" h="330">
                <a:moveTo>
                  <a:pt x="122" y="330"/>
                </a:moveTo>
                <a:lnTo>
                  <a:pt x="0" y="215"/>
                </a:lnTo>
                <a:lnTo>
                  <a:pt x="62" y="152"/>
                </a:lnTo>
                <a:lnTo>
                  <a:pt x="124" y="212"/>
                </a:lnTo>
                <a:lnTo>
                  <a:pt x="343" y="0"/>
                </a:lnTo>
                <a:lnTo>
                  <a:pt x="401" y="61"/>
                </a:lnTo>
                <a:lnTo>
                  <a:pt x="122" y="330"/>
                </a:lnTo>
                <a:close/>
              </a:path>
            </a:pathLst>
          </a:custGeom>
          <a:gradFill flip="none" rotWithShape="1">
            <a:gsLst>
              <a:gs pos="0">
                <a:srgbClr val="1B456B">
                  <a:shade val="30000"/>
                  <a:satMod val="115000"/>
                </a:srgbClr>
              </a:gs>
              <a:gs pos="50000">
                <a:srgbClr val="1B456B">
                  <a:shade val="67500"/>
                  <a:satMod val="115000"/>
                </a:srgbClr>
              </a:gs>
              <a:gs pos="100000">
                <a:srgbClr val="1B456B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7">
            <a:extLst>
              <a:ext uri="{FF2B5EF4-FFF2-40B4-BE49-F238E27FC236}">
                <a16:creationId xmlns:a16="http://schemas.microsoft.com/office/drawing/2014/main" id="{D301A148-737B-422A-93C5-D22A0257958D}"/>
              </a:ext>
            </a:extLst>
          </p:cNvPr>
          <p:cNvSpPr>
            <a:spLocks/>
          </p:cNvSpPr>
          <p:nvPr/>
        </p:nvSpPr>
        <p:spPr bwMode="auto">
          <a:xfrm>
            <a:off x="5618857" y="4501334"/>
            <a:ext cx="427422" cy="317139"/>
          </a:xfrm>
          <a:custGeom>
            <a:avLst/>
            <a:gdLst>
              <a:gd name="T0" fmla="*/ 122 w 401"/>
              <a:gd name="T1" fmla="*/ 330 h 330"/>
              <a:gd name="T2" fmla="*/ 0 w 401"/>
              <a:gd name="T3" fmla="*/ 215 h 330"/>
              <a:gd name="T4" fmla="*/ 62 w 401"/>
              <a:gd name="T5" fmla="*/ 152 h 330"/>
              <a:gd name="T6" fmla="*/ 124 w 401"/>
              <a:gd name="T7" fmla="*/ 212 h 330"/>
              <a:gd name="T8" fmla="*/ 343 w 401"/>
              <a:gd name="T9" fmla="*/ 0 h 330"/>
              <a:gd name="T10" fmla="*/ 401 w 401"/>
              <a:gd name="T11" fmla="*/ 61 h 330"/>
              <a:gd name="T12" fmla="*/ 122 w 401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" h="330">
                <a:moveTo>
                  <a:pt x="122" y="330"/>
                </a:moveTo>
                <a:lnTo>
                  <a:pt x="0" y="215"/>
                </a:lnTo>
                <a:lnTo>
                  <a:pt x="62" y="152"/>
                </a:lnTo>
                <a:lnTo>
                  <a:pt x="124" y="212"/>
                </a:lnTo>
                <a:lnTo>
                  <a:pt x="343" y="0"/>
                </a:lnTo>
                <a:lnTo>
                  <a:pt x="401" y="61"/>
                </a:lnTo>
                <a:lnTo>
                  <a:pt x="122" y="330"/>
                </a:lnTo>
                <a:close/>
              </a:path>
            </a:pathLst>
          </a:custGeom>
          <a:gradFill flip="none" rotWithShape="1">
            <a:gsLst>
              <a:gs pos="0">
                <a:srgbClr val="1B456B">
                  <a:shade val="30000"/>
                  <a:satMod val="115000"/>
                </a:srgbClr>
              </a:gs>
              <a:gs pos="50000">
                <a:srgbClr val="1B456B">
                  <a:shade val="67500"/>
                  <a:satMod val="115000"/>
                </a:srgbClr>
              </a:gs>
              <a:gs pos="100000">
                <a:srgbClr val="1B456B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837A52AF-B1BE-2F0B-7BDB-AEA3765426C5}"/>
              </a:ext>
            </a:extLst>
          </p:cNvPr>
          <p:cNvSpPr/>
          <p:nvPr/>
        </p:nvSpPr>
        <p:spPr bwMode="auto">
          <a:xfrm>
            <a:off x="11571373" y="6295058"/>
            <a:ext cx="752080" cy="752080"/>
          </a:xfrm>
          <a:prstGeom prst="ellipse">
            <a:avLst/>
          </a:prstGeom>
          <a:solidFill>
            <a:srgbClr val="2E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301A7A7-5CDB-A885-9D28-61DD3843C838}"/>
              </a:ext>
            </a:extLst>
          </p:cNvPr>
          <p:cNvSpPr txBox="1">
            <a:spLocks/>
          </p:cNvSpPr>
          <p:nvPr/>
        </p:nvSpPr>
        <p:spPr bwMode="auto">
          <a:xfrm>
            <a:off x="11472488" y="6240467"/>
            <a:ext cx="576064" cy="698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A94BA-70E4-44B7-850F-4CC5EB4624FD}" type="slidenum"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Bold" pitchFamily="2" charset="0"/>
                <a:ea typeface="Open Sans" panose="020B0606030504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robat Bold" pitchFamily="2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68E380-9CAA-38B9-3F5F-26615DDE7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97" y="788840"/>
            <a:ext cx="4525006" cy="55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0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7F1ABC7-D5BD-4414-BCC5-9E5CC96DEF99}"/>
              </a:ext>
            </a:extLst>
          </p:cNvPr>
          <p:cNvSpPr txBox="1"/>
          <p:nvPr/>
        </p:nvSpPr>
        <p:spPr bwMode="auto">
          <a:xfrm>
            <a:off x="2787900" y="168259"/>
            <a:ext cx="9287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b="1">
                <a:solidFill>
                  <a:srgbClr val="1C5195"/>
                </a:solidFill>
                <a:latin typeface="Arial Narrow"/>
                <a:cs typeface="Arial"/>
              </a:defRPr>
            </a:lvl1pPr>
          </a:lstStyle>
          <a:p>
            <a:pPr>
              <a:defRPr/>
            </a:pPr>
            <a:r>
              <a:rPr lang="ru-RU" sz="2200" dirty="0">
                <a:solidFill>
                  <a:srgbClr val="2E6F59"/>
                </a:solidFill>
                <a:latin typeface="Akrobat ExtraBold" panose="000009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КАКИЕ ПРЕДПРИЯТИЯ МОГУТ СТАТЬ УЧАСТНИКОМ ПРОМЫШЛЕННОГО КЛАСТЕРА?</a:t>
            </a:r>
            <a:endParaRPr sz="2200" dirty="0">
              <a:solidFill>
                <a:srgbClr val="2E6F59"/>
              </a:solidFill>
              <a:latin typeface="Akrobat ExtraBold" panose="000009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ADC5AA-E8A6-47CE-A753-1804E8857544}"/>
              </a:ext>
            </a:extLst>
          </p:cNvPr>
          <p:cNvSpPr txBox="1"/>
          <p:nvPr/>
        </p:nvSpPr>
        <p:spPr>
          <a:xfrm>
            <a:off x="530256" y="1170366"/>
            <a:ext cx="1068764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2E6F59"/>
                </a:solidFill>
                <a:latin typeface="Akrobat SemiBold" panose="00000700000000000000" pitchFamily="50" charset="-52"/>
              </a:rPr>
              <a:t>Участник промышленного кластера </a:t>
            </a:r>
            <a:r>
              <a:rPr lang="ru-RU" sz="2000" dirty="0">
                <a:latin typeface="Akrobat SemiBold" panose="00000700000000000000" pitchFamily="50" charset="-52"/>
              </a:rPr>
              <a:t>- субъект деятельности в сфере промышленности, принявший обязательства по поставке и (или) по приобретению промышленной продукции промышленного кластера в соответствии с договором о поставке промышленной продукции промышленного кластера, и (или) с договором о реализации проекта по производству импортозамещающей промышленной продукции промышленного кластера, и (или) со специальным инвестиционным контрактом</a:t>
            </a:r>
          </a:p>
          <a:p>
            <a:endParaRPr lang="ru-RU" sz="2000" dirty="0">
              <a:latin typeface="Akrobat SemiBold" panose="00000700000000000000" pitchFamily="50" charset="-52"/>
            </a:endParaRPr>
          </a:p>
          <a:p>
            <a:endParaRPr lang="ru-RU" sz="2000" dirty="0">
              <a:latin typeface="Akrobat SemiBold" panose="00000700000000000000" pitchFamily="50" charset="-52"/>
            </a:endParaRPr>
          </a:p>
          <a:p>
            <a:endParaRPr lang="ru-RU" sz="2000" dirty="0">
              <a:latin typeface="Akrobat SemiBold" panose="00000700000000000000" pitchFamily="50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1A7F07-E777-4DB9-B68E-73A42775D2ED}"/>
              </a:ext>
            </a:extLst>
          </p:cNvPr>
          <p:cNvSpPr txBox="1"/>
          <p:nvPr/>
        </p:nvSpPr>
        <p:spPr>
          <a:xfrm>
            <a:off x="561945" y="3665189"/>
            <a:ext cx="1085153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000" b="1" dirty="0">
                <a:latin typeface="Akrobat SemiBold" panose="00000700000000000000" pitchFamily="50" charset="-52"/>
              </a:rPr>
              <a:t>Предприятие – участник промышленного кластера  должен иметь производственный </a:t>
            </a:r>
            <a:r>
              <a:rPr lang="ru-RU" sz="2800" b="1" dirty="0">
                <a:solidFill>
                  <a:srgbClr val="2E6F59"/>
                </a:solidFill>
                <a:latin typeface="Akrobat SemiBold" panose="00000700000000000000" pitchFamily="50" charset="-52"/>
              </a:rPr>
              <a:t>ОКВЭД (10-33)</a:t>
            </a:r>
            <a:endParaRPr lang="ru-RU" sz="2400" dirty="0">
              <a:solidFill>
                <a:srgbClr val="2E6F59"/>
              </a:solidFill>
              <a:latin typeface="Akrobat SemiBold" panose="00000700000000000000" pitchFamily="50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Akrobat SemiBold" panose="00000700000000000000" pitchFamily="50" charset="-52"/>
            </a:endParaRPr>
          </a:p>
        </p:txBody>
      </p:sp>
      <p:sp>
        <p:nvSpPr>
          <p:cNvPr id="8" name="Freeform 97">
            <a:extLst>
              <a:ext uri="{FF2B5EF4-FFF2-40B4-BE49-F238E27FC236}">
                <a16:creationId xmlns:a16="http://schemas.microsoft.com/office/drawing/2014/main" id="{11587CDB-382F-4A70-B342-70684CCB7A52}"/>
              </a:ext>
            </a:extLst>
          </p:cNvPr>
          <p:cNvSpPr>
            <a:spLocks/>
          </p:cNvSpPr>
          <p:nvPr/>
        </p:nvSpPr>
        <p:spPr bwMode="auto">
          <a:xfrm>
            <a:off x="134524" y="1269673"/>
            <a:ext cx="427422" cy="317139"/>
          </a:xfrm>
          <a:custGeom>
            <a:avLst/>
            <a:gdLst>
              <a:gd name="T0" fmla="*/ 122 w 401"/>
              <a:gd name="T1" fmla="*/ 330 h 330"/>
              <a:gd name="T2" fmla="*/ 0 w 401"/>
              <a:gd name="T3" fmla="*/ 215 h 330"/>
              <a:gd name="T4" fmla="*/ 62 w 401"/>
              <a:gd name="T5" fmla="*/ 152 h 330"/>
              <a:gd name="T6" fmla="*/ 124 w 401"/>
              <a:gd name="T7" fmla="*/ 212 h 330"/>
              <a:gd name="T8" fmla="*/ 343 w 401"/>
              <a:gd name="T9" fmla="*/ 0 h 330"/>
              <a:gd name="T10" fmla="*/ 401 w 401"/>
              <a:gd name="T11" fmla="*/ 61 h 330"/>
              <a:gd name="T12" fmla="*/ 122 w 401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" h="330">
                <a:moveTo>
                  <a:pt x="122" y="330"/>
                </a:moveTo>
                <a:lnTo>
                  <a:pt x="0" y="215"/>
                </a:lnTo>
                <a:lnTo>
                  <a:pt x="62" y="152"/>
                </a:lnTo>
                <a:lnTo>
                  <a:pt x="124" y="212"/>
                </a:lnTo>
                <a:lnTo>
                  <a:pt x="343" y="0"/>
                </a:lnTo>
                <a:lnTo>
                  <a:pt x="401" y="61"/>
                </a:lnTo>
                <a:lnTo>
                  <a:pt x="122" y="330"/>
                </a:lnTo>
                <a:close/>
              </a:path>
            </a:pathLst>
          </a:custGeom>
          <a:gradFill flip="none" rotWithShape="1">
            <a:gsLst>
              <a:gs pos="0">
                <a:srgbClr val="1B456B">
                  <a:shade val="30000"/>
                  <a:satMod val="115000"/>
                </a:srgbClr>
              </a:gs>
              <a:gs pos="50000">
                <a:srgbClr val="1B456B">
                  <a:shade val="67500"/>
                  <a:satMod val="115000"/>
                </a:srgbClr>
              </a:gs>
              <a:gs pos="100000">
                <a:srgbClr val="1B456B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7">
            <a:extLst>
              <a:ext uri="{FF2B5EF4-FFF2-40B4-BE49-F238E27FC236}">
                <a16:creationId xmlns:a16="http://schemas.microsoft.com/office/drawing/2014/main" id="{0AF10C10-3590-44B5-A0BA-6B52D7B4A30A}"/>
              </a:ext>
            </a:extLst>
          </p:cNvPr>
          <p:cNvSpPr>
            <a:spLocks/>
          </p:cNvSpPr>
          <p:nvPr/>
        </p:nvSpPr>
        <p:spPr bwMode="auto">
          <a:xfrm>
            <a:off x="150817" y="4045228"/>
            <a:ext cx="427422" cy="317139"/>
          </a:xfrm>
          <a:custGeom>
            <a:avLst/>
            <a:gdLst>
              <a:gd name="T0" fmla="*/ 122 w 401"/>
              <a:gd name="T1" fmla="*/ 330 h 330"/>
              <a:gd name="T2" fmla="*/ 0 w 401"/>
              <a:gd name="T3" fmla="*/ 215 h 330"/>
              <a:gd name="T4" fmla="*/ 62 w 401"/>
              <a:gd name="T5" fmla="*/ 152 h 330"/>
              <a:gd name="T6" fmla="*/ 124 w 401"/>
              <a:gd name="T7" fmla="*/ 212 h 330"/>
              <a:gd name="T8" fmla="*/ 343 w 401"/>
              <a:gd name="T9" fmla="*/ 0 h 330"/>
              <a:gd name="T10" fmla="*/ 401 w 401"/>
              <a:gd name="T11" fmla="*/ 61 h 330"/>
              <a:gd name="T12" fmla="*/ 122 w 401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" h="330">
                <a:moveTo>
                  <a:pt x="122" y="330"/>
                </a:moveTo>
                <a:lnTo>
                  <a:pt x="0" y="215"/>
                </a:lnTo>
                <a:lnTo>
                  <a:pt x="62" y="152"/>
                </a:lnTo>
                <a:lnTo>
                  <a:pt x="124" y="212"/>
                </a:lnTo>
                <a:lnTo>
                  <a:pt x="343" y="0"/>
                </a:lnTo>
                <a:lnTo>
                  <a:pt x="401" y="61"/>
                </a:lnTo>
                <a:lnTo>
                  <a:pt x="122" y="330"/>
                </a:lnTo>
                <a:close/>
              </a:path>
            </a:pathLst>
          </a:custGeom>
          <a:gradFill flip="none" rotWithShape="1">
            <a:gsLst>
              <a:gs pos="0">
                <a:srgbClr val="1B456B">
                  <a:shade val="30000"/>
                  <a:satMod val="115000"/>
                </a:srgbClr>
              </a:gs>
              <a:gs pos="50000">
                <a:srgbClr val="1B456B">
                  <a:shade val="67500"/>
                  <a:satMod val="115000"/>
                </a:srgbClr>
              </a:gs>
              <a:gs pos="100000">
                <a:srgbClr val="1B456B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0764E280-F1DD-7865-F91F-8D61E823CD4C}"/>
              </a:ext>
            </a:extLst>
          </p:cNvPr>
          <p:cNvSpPr/>
          <p:nvPr/>
        </p:nvSpPr>
        <p:spPr bwMode="auto">
          <a:xfrm>
            <a:off x="11571373" y="6295058"/>
            <a:ext cx="752080" cy="752080"/>
          </a:xfrm>
          <a:prstGeom prst="ellipse">
            <a:avLst/>
          </a:prstGeom>
          <a:solidFill>
            <a:srgbClr val="2E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BD1B5CF-E8F8-CC8B-5BFD-5D55EF291F7F}"/>
              </a:ext>
            </a:extLst>
          </p:cNvPr>
          <p:cNvSpPr txBox="1">
            <a:spLocks/>
          </p:cNvSpPr>
          <p:nvPr/>
        </p:nvSpPr>
        <p:spPr bwMode="auto">
          <a:xfrm>
            <a:off x="11472488" y="6240467"/>
            <a:ext cx="576064" cy="698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A94BA-70E4-44B7-850F-4CC5EB4624FD}" type="slidenum"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Bold" pitchFamily="2" charset="0"/>
                <a:ea typeface="Open Sans" panose="020B0606030504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robat Bold" pitchFamily="2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3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7270F730-F36D-7FA5-7342-2BFF9E8C1389}"/>
              </a:ext>
            </a:extLst>
          </p:cNvPr>
          <p:cNvSpPr/>
          <p:nvPr/>
        </p:nvSpPr>
        <p:spPr>
          <a:xfrm>
            <a:off x="122520" y="894834"/>
            <a:ext cx="5974001" cy="2224158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SemiBold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9E32983-5226-D6D7-C5DD-1D9A56E129BC}"/>
              </a:ext>
            </a:extLst>
          </p:cNvPr>
          <p:cNvSpPr/>
          <p:nvPr/>
        </p:nvSpPr>
        <p:spPr>
          <a:xfrm>
            <a:off x="6108356" y="884165"/>
            <a:ext cx="5972400" cy="2234827"/>
          </a:xfrm>
          <a:prstGeom prst="rect">
            <a:avLst/>
          </a:prstGeom>
          <a:solidFill>
            <a:srgbClr val="0070C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F6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1F289CFD-8001-0E52-AD8A-E91F1F76F953}"/>
              </a:ext>
            </a:extLst>
          </p:cNvPr>
          <p:cNvCxnSpPr>
            <a:cxnSpLocks/>
          </p:cNvCxnSpPr>
          <p:nvPr/>
        </p:nvCxnSpPr>
        <p:spPr bwMode="auto">
          <a:xfrm>
            <a:off x="6107431" y="884165"/>
            <a:ext cx="11834" cy="2234827"/>
          </a:xfrm>
          <a:prstGeom prst="line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FBF1C7B-098D-66B4-EBE3-EDFE8130DF52}"/>
              </a:ext>
            </a:extLst>
          </p:cNvPr>
          <p:cNvSpPr txBox="1">
            <a:spLocks/>
          </p:cNvSpPr>
          <p:nvPr/>
        </p:nvSpPr>
        <p:spPr>
          <a:xfrm>
            <a:off x="2788468" y="-3476"/>
            <a:ext cx="92876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b="1">
                <a:solidFill>
                  <a:srgbClr val="1C5195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F6F57"/>
                </a:solidFill>
                <a:effectLst/>
                <a:uLnTx/>
                <a:uFillTx/>
                <a:latin typeface="Akrobat ExtraBold" panose="000009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ПРОЕКТ ПО ПРОИЗВОДСТВУ ИМПОРТОЗАМЕЩАЮЩЕЙ ПРОДУКЦИИ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0364C9-36F8-A174-D92E-BF68653E6F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56" y="990819"/>
            <a:ext cx="1166270" cy="116627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B773FBD-F90F-0C27-AC0D-597E4BC179BB}"/>
              </a:ext>
            </a:extLst>
          </p:cNvPr>
          <p:cNvSpPr/>
          <p:nvPr/>
        </p:nvSpPr>
        <p:spPr>
          <a:xfrm>
            <a:off x="6397147" y="2130416"/>
            <a:ext cx="2090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Производитель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" panose="000006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30C248C-54C3-A74E-B12B-11152B79C1DE}"/>
              </a:ext>
            </a:extLst>
          </p:cNvPr>
          <p:cNvCxnSpPr/>
          <p:nvPr/>
        </p:nvCxnSpPr>
        <p:spPr>
          <a:xfrm>
            <a:off x="8039188" y="1874332"/>
            <a:ext cx="1984619" cy="8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E0EAFD-840E-DD32-BA3E-40F650A6F4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70" y="1110024"/>
            <a:ext cx="1047065" cy="104706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E5D2E42-9F5B-C68D-3337-49E905AA6DF2}"/>
              </a:ext>
            </a:extLst>
          </p:cNvPr>
          <p:cNvSpPr/>
          <p:nvPr/>
        </p:nvSpPr>
        <p:spPr>
          <a:xfrm>
            <a:off x="9534945" y="2200937"/>
            <a:ext cx="2090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Покупатель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" panose="000006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A838E2-A225-2E49-2CAB-064C76F69C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40" y="940151"/>
            <a:ext cx="1166270" cy="116627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F2E186A-0800-EB34-6616-426BC6D068BD}"/>
              </a:ext>
            </a:extLst>
          </p:cNvPr>
          <p:cNvSpPr/>
          <p:nvPr/>
        </p:nvSpPr>
        <p:spPr>
          <a:xfrm>
            <a:off x="3774305" y="2120077"/>
            <a:ext cx="2090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Производитель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" panose="000006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8050E0F-6D18-BC28-403E-583EDAA6A834}"/>
              </a:ext>
            </a:extLst>
          </p:cNvPr>
          <p:cNvCxnSpPr/>
          <p:nvPr/>
        </p:nvCxnSpPr>
        <p:spPr>
          <a:xfrm>
            <a:off x="2170134" y="1819579"/>
            <a:ext cx="1984619" cy="8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B7D3BB-E347-539E-C3B2-41ED012EA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51" y="1007555"/>
            <a:ext cx="1047065" cy="104706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05A4CF0-0118-D2C7-D392-0093C0047447}"/>
              </a:ext>
            </a:extLst>
          </p:cNvPr>
          <p:cNvSpPr/>
          <p:nvPr/>
        </p:nvSpPr>
        <p:spPr>
          <a:xfrm>
            <a:off x="270323" y="2044388"/>
            <a:ext cx="24060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Поставщик сырья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материалов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комплектующих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2E6F56"/>
              </a:solidFill>
              <a:effectLst/>
              <a:uLnTx/>
              <a:uFillTx/>
              <a:latin typeface="Akrobat Black" panose="00000A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E45207-377E-DB51-2E16-7ACA93DD8DEC}"/>
              </a:ext>
            </a:extLst>
          </p:cNvPr>
          <p:cNvSpPr txBox="1"/>
          <p:nvPr/>
        </p:nvSpPr>
        <p:spPr>
          <a:xfrm>
            <a:off x="79479" y="6393961"/>
            <a:ext cx="11070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anose="000007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Входит в отраслевые планы импортозамещения и (или) перечень комплектующих изделий, необходимых для отраслей промышленности и (или) перечень приоритетной продукции и (или) критерии проектов технологического суверенитета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75FCFF8-F0D5-BB51-25EA-E71C3D31C836}"/>
              </a:ext>
            </a:extLst>
          </p:cNvPr>
          <p:cNvSpPr/>
          <p:nvPr/>
        </p:nvSpPr>
        <p:spPr>
          <a:xfrm>
            <a:off x="5598320" y="1703822"/>
            <a:ext cx="9098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ExtraBold" panose="000009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И (ИЛИ)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ExtraBold" panose="000009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Правая фигурная скобка 29">
            <a:extLst>
              <a:ext uri="{FF2B5EF4-FFF2-40B4-BE49-F238E27FC236}">
                <a16:creationId xmlns:a16="http://schemas.microsoft.com/office/drawing/2014/main" id="{AE1D7F6D-13D6-EA00-0F53-D367AB8BCCFC}"/>
              </a:ext>
            </a:extLst>
          </p:cNvPr>
          <p:cNvSpPr/>
          <p:nvPr/>
        </p:nvSpPr>
        <p:spPr>
          <a:xfrm rot="16200000" flipH="1" flipV="1">
            <a:off x="2888316" y="-81431"/>
            <a:ext cx="307777" cy="5358436"/>
          </a:xfrm>
          <a:prstGeom prst="rightBrace">
            <a:avLst>
              <a:gd name="adj1" fmla="val 78977"/>
              <a:gd name="adj2" fmla="val 48704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565A9A3-839B-811B-9871-96D033863900}"/>
              </a:ext>
            </a:extLst>
          </p:cNvPr>
          <p:cNvSpPr/>
          <p:nvPr/>
        </p:nvSpPr>
        <p:spPr>
          <a:xfrm>
            <a:off x="614828" y="2718301"/>
            <a:ext cx="4999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34A6F"/>
                </a:solidFill>
                <a:effectLst/>
                <a:uLnTx/>
                <a:uFillTx/>
                <a:latin typeface="Akrobat SemiBold" panose="000007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Участники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34A6F"/>
                </a:solidFill>
                <a:effectLst/>
                <a:uLnTx/>
                <a:uFillTx/>
                <a:latin typeface="Akrobat SemiBold" panose="000007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34A6F"/>
                </a:solidFill>
                <a:effectLst/>
                <a:uLnTx/>
                <a:uFillTx/>
                <a:latin typeface="Akrobat SemiBold" panose="000007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промышленного кластера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34A6F"/>
              </a:solidFill>
              <a:effectLst/>
              <a:uLnTx/>
              <a:uFillTx/>
              <a:latin typeface="Akrobat SemiBold" panose="000007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Правая фигурная скобка 31">
            <a:extLst>
              <a:ext uri="{FF2B5EF4-FFF2-40B4-BE49-F238E27FC236}">
                <a16:creationId xmlns:a16="http://schemas.microsoft.com/office/drawing/2014/main" id="{A7E09078-9326-D410-A963-BFE24094AD73}"/>
              </a:ext>
            </a:extLst>
          </p:cNvPr>
          <p:cNvSpPr/>
          <p:nvPr/>
        </p:nvSpPr>
        <p:spPr>
          <a:xfrm rot="16200000" flipH="1" flipV="1">
            <a:off x="8828323" y="-85737"/>
            <a:ext cx="307777" cy="5358436"/>
          </a:xfrm>
          <a:prstGeom prst="rightBrace">
            <a:avLst>
              <a:gd name="adj1" fmla="val 78977"/>
              <a:gd name="adj2" fmla="val 48704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550C5FF-0ACD-4F0D-1D01-89D6076D3F2A}"/>
              </a:ext>
            </a:extLst>
          </p:cNvPr>
          <p:cNvSpPr/>
          <p:nvPr/>
        </p:nvSpPr>
        <p:spPr>
          <a:xfrm>
            <a:off x="6652286" y="2715356"/>
            <a:ext cx="4999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34A6F"/>
                </a:solidFill>
                <a:effectLst/>
                <a:uLnTx/>
                <a:uFillTx/>
                <a:latin typeface="Akrobat SemiBold" panose="000007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Участники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34A6F"/>
                </a:solidFill>
                <a:effectLst/>
                <a:uLnTx/>
                <a:uFillTx/>
                <a:latin typeface="Akrobat SemiBold" panose="000007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34A6F"/>
                </a:solidFill>
                <a:effectLst/>
                <a:uLnTx/>
                <a:uFillTx/>
                <a:latin typeface="Akrobat SemiBold" panose="000007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промышленного кластера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34A6F"/>
              </a:solidFill>
              <a:effectLst/>
              <a:uLnTx/>
              <a:uFillTx/>
              <a:latin typeface="Akrobat SemiBold" panose="000007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4AD5E4-5421-DAF9-A9F1-714AFC6EDAB5}"/>
              </a:ext>
            </a:extLst>
          </p:cNvPr>
          <p:cNvSpPr txBox="1"/>
          <p:nvPr/>
        </p:nvSpPr>
        <p:spPr>
          <a:xfrm>
            <a:off x="8002384" y="1249392"/>
            <a:ext cx="20907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rPr>
              <a:t>Обязательство приобрести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old" panose="00000800000000000000" pitchFamily="50" charset="-52"/>
                <a:ea typeface="+mn-ea"/>
                <a:cs typeface="+mn-cs"/>
              </a:rPr>
              <a:t>импортозамещающую промышленную продукцию промышленного кластера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CF1842-C927-991D-FC13-A4DFA0649DB0}"/>
              </a:ext>
            </a:extLst>
          </p:cNvPr>
          <p:cNvSpPr txBox="1"/>
          <p:nvPr/>
        </p:nvSpPr>
        <p:spPr>
          <a:xfrm>
            <a:off x="2106483" y="1056836"/>
            <a:ext cx="209071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rPr>
              <a:t>Обязательство поставить промышленную продукцию промышленного кластера, необходимую для производства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old" panose="00000800000000000000" pitchFamily="50" charset="-52"/>
                <a:ea typeface="+mn-ea"/>
                <a:cs typeface="+mn-cs"/>
              </a:rPr>
              <a:t>импортозамещающей промышленной продукции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037057-E000-C3D8-69E6-6C8FBA2D6577}"/>
              </a:ext>
            </a:extLst>
          </p:cNvPr>
          <p:cNvSpPr txBox="1"/>
          <p:nvPr/>
        </p:nvSpPr>
        <p:spPr>
          <a:xfrm>
            <a:off x="624505" y="4505526"/>
            <a:ext cx="278481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+mn-ea"/>
                <a:cs typeface="+mn-cs"/>
              </a:rPr>
              <a:t>Приобретение техоснастки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FF6FAB-07B0-8B6A-6E5E-F6D2F76DFF6C}"/>
              </a:ext>
            </a:extLst>
          </p:cNvPr>
          <p:cNvSpPr txBox="1"/>
          <p:nvPr/>
        </p:nvSpPr>
        <p:spPr>
          <a:xfrm>
            <a:off x="634847" y="5614608"/>
            <a:ext cx="5073446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>
              <a:defRPr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+mn-ea"/>
                <a:cs typeface="+mn-cs"/>
              </a:rPr>
              <a:t>Изготовление макетов, стендов, прототипов, экспериментальных образцов и опытных партий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E16241-5747-9F44-85EE-7CDDFCCB8A07}"/>
              </a:ext>
            </a:extLst>
          </p:cNvPr>
          <p:cNvSpPr txBox="1"/>
          <p:nvPr/>
        </p:nvSpPr>
        <p:spPr>
          <a:xfrm>
            <a:off x="634847" y="5392876"/>
            <a:ext cx="454729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>
              <a:defRPr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+mn-ea"/>
                <a:cs typeface="+mn-cs"/>
              </a:rPr>
              <a:t>Разработка конструкторской и (или) технологической документации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54A5146-C27A-FF58-48A9-1F44DE4BEE84}"/>
              </a:ext>
            </a:extLst>
          </p:cNvPr>
          <p:cNvSpPr txBox="1"/>
          <p:nvPr/>
        </p:nvSpPr>
        <p:spPr>
          <a:xfrm>
            <a:off x="620701" y="4796176"/>
            <a:ext cx="513866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>
              <a:defRPr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+mn-ea"/>
                <a:cs typeface="+mn-cs"/>
              </a:rPr>
              <a:t>Проведение научно-исследовательских работ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DD6E4826-C951-954B-3717-52EE8389D941}"/>
              </a:ext>
            </a:extLst>
          </p:cNvPr>
          <p:cNvSpPr/>
          <p:nvPr/>
        </p:nvSpPr>
        <p:spPr>
          <a:xfrm>
            <a:off x="980108" y="3487279"/>
            <a:ext cx="4446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F6F57"/>
                </a:solidFill>
                <a:effectLst/>
                <a:uLnTx/>
                <a:uFillTx/>
                <a:latin typeface="Akrobat ExtraBold" panose="000009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ЗАТРАТЫ НА РЕАЛИЗАЦИЮ ПРОЕКТА ВКЛЮЧАЮТ В СЕБЯ: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F6F57"/>
              </a:solidFill>
              <a:effectLst/>
              <a:uLnTx/>
              <a:uFillTx/>
              <a:latin typeface="Akrobat ExtraBold" panose="000009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E487FA-73EB-03CF-BB96-1A0B58AAA61D}"/>
              </a:ext>
            </a:extLst>
          </p:cNvPr>
          <p:cNvSpPr txBox="1"/>
          <p:nvPr/>
        </p:nvSpPr>
        <p:spPr>
          <a:xfrm>
            <a:off x="620701" y="4042689"/>
            <a:ext cx="5165078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>
              <a:defRPr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+mn-ea"/>
                <a:cs typeface="+mn-cs"/>
              </a:rPr>
              <a:t>Приобретение, доставка, монтаж, проведение пусконаладочных работ в отношении машин и оборудования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2747B5-078C-60FC-E028-74C4DEEFE060}"/>
              </a:ext>
            </a:extLst>
          </p:cNvPr>
          <p:cNvSpPr txBox="1"/>
          <p:nvPr/>
        </p:nvSpPr>
        <p:spPr>
          <a:xfrm>
            <a:off x="627719" y="5101254"/>
            <a:ext cx="4275005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>
              <a:defRPr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+mn-ea"/>
                <a:cs typeface="+mn-cs"/>
              </a:rPr>
              <a:t>Приобретение ПО и программно-аппаратных комплексов, а также лицензий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51C03B-6FD7-C751-1979-1A8F074F1665}"/>
              </a:ext>
            </a:extLst>
          </p:cNvPr>
          <p:cNvSpPr txBox="1"/>
          <p:nvPr/>
        </p:nvSpPr>
        <p:spPr>
          <a:xfrm>
            <a:off x="639225" y="3787459"/>
            <a:ext cx="5276858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>
              <a:defRPr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+mn-ea"/>
                <a:cs typeface="+mn-cs"/>
              </a:rPr>
              <a:t>Строительство и (или) реконструкция производственных зданий, строений и сооружений</a:t>
            </a:r>
          </a:p>
        </p:txBody>
      </p:sp>
      <p:sp>
        <p:nvSpPr>
          <p:cNvPr id="55" name="Freeform 97">
            <a:extLst>
              <a:ext uri="{FF2B5EF4-FFF2-40B4-BE49-F238E27FC236}">
                <a16:creationId xmlns:a16="http://schemas.microsoft.com/office/drawing/2014/main" id="{962713E0-277B-AE46-18AC-5A337D48CEAB}"/>
              </a:ext>
            </a:extLst>
          </p:cNvPr>
          <p:cNvSpPr>
            <a:spLocks/>
          </p:cNvSpPr>
          <p:nvPr/>
        </p:nvSpPr>
        <p:spPr bwMode="auto">
          <a:xfrm>
            <a:off x="428966" y="3851168"/>
            <a:ext cx="203241" cy="177247"/>
          </a:xfrm>
          <a:custGeom>
            <a:avLst/>
            <a:gdLst>
              <a:gd name="T0" fmla="*/ 122 w 401"/>
              <a:gd name="T1" fmla="*/ 330 h 330"/>
              <a:gd name="T2" fmla="*/ 0 w 401"/>
              <a:gd name="T3" fmla="*/ 215 h 330"/>
              <a:gd name="T4" fmla="*/ 62 w 401"/>
              <a:gd name="T5" fmla="*/ 152 h 330"/>
              <a:gd name="T6" fmla="*/ 124 w 401"/>
              <a:gd name="T7" fmla="*/ 212 h 330"/>
              <a:gd name="T8" fmla="*/ 343 w 401"/>
              <a:gd name="T9" fmla="*/ 0 h 330"/>
              <a:gd name="T10" fmla="*/ 401 w 401"/>
              <a:gd name="T11" fmla="*/ 61 h 330"/>
              <a:gd name="T12" fmla="*/ 122 w 401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" h="330">
                <a:moveTo>
                  <a:pt x="122" y="330"/>
                </a:moveTo>
                <a:lnTo>
                  <a:pt x="0" y="215"/>
                </a:lnTo>
                <a:lnTo>
                  <a:pt x="62" y="152"/>
                </a:lnTo>
                <a:lnTo>
                  <a:pt x="124" y="212"/>
                </a:lnTo>
                <a:lnTo>
                  <a:pt x="343" y="0"/>
                </a:lnTo>
                <a:lnTo>
                  <a:pt x="401" y="61"/>
                </a:lnTo>
                <a:lnTo>
                  <a:pt x="122" y="330"/>
                </a:lnTo>
                <a:close/>
              </a:path>
            </a:pathLst>
          </a:custGeom>
          <a:gradFill flip="none" rotWithShape="1">
            <a:gsLst>
              <a:gs pos="0">
                <a:srgbClr val="1B456B">
                  <a:shade val="30000"/>
                  <a:satMod val="115000"/>
                </a:srgbClr>
              </a:gs>
              <a:gs pos="50000">
                <a:srgbClr val="1B456B">
                  <a:shade val="67500"/>
                  <a:satMod val="115000"/>
                </a:srgbClr>
              </a:gs>
              <a:gs pos="100000">
                <a:srgbClr val="1B456B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 97">
            <a:extLst>
              <a:ext uri="{FF2B5EF4-FFF2-40B4-BE49-F238E27FC236}">
                <a16:creationId xmlns:a16="http://schemas.microsoft.com/office/drawing/2014/main" id="{7E2B131B-D904-43FF-1D5A-F28BBAA85ADA}"/>
              </a:ext>
            </a:extLst>
          </p:cNvPr>
          <p:cNvSpPr>
            <a:spLocks/>
          </p:cNvSpPr>
          <p:nvPr/>
        </p:nvSpPr>
        <p:spPr bwMode="auto">
          <a:xfrm>
            <a:off x="431606" y="4158187"/>
            <a:ext cx="203241" cy="177247"/>
          </a:xfrm>
          <a:custGeom>
            <a:avLst/>
            <a:gdLst>
              <a:gd name="T0" fmla="*/ 122 w 401"/>
              <a:gd name="T1" fmla="*/ 330 h 330"/>
              <a:gd name="T2" fmla="*/ 0 w 401"/>
              <a:gd name="T3" fmla="*/ 215 h 330"/>
              <a:gd name="T4" fmla="*/ 62 w 401"/>
              <a:gd name="T5" fmla="*/ 152 h 330"/>
              <a:gd name="T6" fmla="*/ 124 w 401"/>
              <a:gd name="T7" fmla="*/ 212 h 330"/>
              <a:gd name="T8" fmla="*/ 343 w 401"/>
              <a:gd name="T9" fmla="*/ 0 h 330"/>
              <a:gd name="T10" fmla="*/ 401 w 401"/>
              <a:gd name="T11" fmla="*/ 61 h 330"/>
              <a:gd name="T12" fmla="*/ 122 w 401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" h="330">
                <a:moveTo>
                  <a:pt x="122" y="330"/>
                </a:moveTo>
                <a:lnTo>
                  <a:pt x="0" y="215"/>
                </a:lnTo>
                <a:lnTo>
                  <a:pt x="62" y="152"/>
                </a:lnTo>
                <a:lnTo>
                  <a:pt x="124" y="212"/>
                </a:lnTo>
                <a:lnTo>
                  <a:pt x="343" y="0"/>
                </a:lnTo>
                <a:lnTo>
                  <a:pt x="401" y="61"/>
                </a:lnTo>
                <a:lnTo>
                  <a:pt x="122" y="330"/>
                </a:lnTo>
                <a:close/>
              </a:path>
            </a:pathLst>
          </a:custGeom>
          <a:gradFill flip="none" rotWithShape="1">
            <a:gsLst>
              <a:gs pos="0">
                <a:srgbClr val="1B456B">
                  <a:shade val="30000"/>
                  <a:satMod val="115000"/>
                </a:srgbClr>
              </a:gs>
              <a:gs pos="50000">
                <a:srgbClr val="1B456B">
                  <a:shade val="67500"/>
                  <a:satMod val="115000"/>
                </a:srgbClr>
              </a:gs>
              <a:gs pos="100000">
                <a:srgbClr val="1B456B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97">
            <a:extLst>
              <a:ext uri="{FF2B5EF4-FFF2-40B4-BE49-F238E27FC236}">
                <a16:creationId xmlns:a16="http://schemas.microsoft.com/office/drawing/2014/main" id="{D2BCC37F-64B7-7B55-3C98-F4E313B23DDA}"/>
              </a:ext>
            </a:extLst>
          </p:cNvPr>
          <p:cNvSpPr>
            <a:spLocks/>
          </p:cNvSpPr>
          <p:nvPr/>
        </p:nvSpPr>
        <p:spPr bwMode="auto">
          <a:xfrm>
            <a:off x="428676" y="4525317"/>
            <a:ext cx="203241" cy="177247"/>
          </a:xfrm>
          <a:custGeom>
            <a:avLst/>
            <a:gdLst>
              <a:gd name="T0" fmla="*/ 122 w 401"/>
              <a:gd name="T1" fmla="*/ 330 h 330"/>
              <a:gd name="T2" fmla="*/ 0 w 401"/>
              <a:gd name="T3" fmla="*/ 215 h 330"/>
              <a:gd name="T4" fmla="*/ 62 w 401"/>
              <a:gd name="T5" fmla="*/ 152 h 330"/>
              <a:gd name="T6" fmla="*/ 124 w 401"/>
              <a:gd name="T7" fmla="*/ 212 h 330"/>
              <a:gd name="T8" fmla="*/ 343 w 401"/>
              <a:gd name="T9" fmla="*/ 0 h 330"/>
              <a:gd name="T10" fmla="*/ 401 w 401"/>
              <a:gd name="T11" fmla="*/ 61 h 330"/>
              <a:gd name="T12" fmla="*/ 122 w 401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" h="330">
                <a:moveTo>
                  <a:pt x="122" y="330"/>
                </a:moveTo>
                <a:lnTo>
                  <a:pt x="0" y="215"/>
                </a:lnTo>
                <a:lnTo>
                  <a:pt x="62" y="152"/>
                </a:lnTo>
                <a:lnTo>
                  <a:pt x="124" y="212"/>
                </a:lnTo>
                <a:lnTo>
                  <a:pt x="343" y="0"/>
                </a:lnTo>
                <a:lnTo>
                  <a:pt x="401" y="61"/>
                </a:lnTo>
                <a:lnTo>
                  <a:pt x="122" y="330"/>
                </a:lnTo>
                <a:close/>
              </a:path>
            </a:pathLst>
          </a:custGeom>
          <a:gradFill flip="none" rotWithShape="1">
            <a:gsLst>
              <a:gs pos="0">
                <a:srgbClr val="1B456B">
                  <a:shade val="30000"/>
                  <a:satMod val="115000"/>
                </a:srgbClr>
              </a:gs>
              <a:gs pos="50000">
                <a:srgbClr val="1B456B">
                  <a:shade val="67500"/>
                  <a:satMod val="115000"/>
                </a:srgbClr>
              </a:gs>
              <a:gs pos="100000">
                <a:srgbClr val="1B456B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 97">
            <a:extLst>
              <a:ext uri="{FF2B5EF4-FFF2-40B4-BE49-F238E27FC236}">
                <a16:creationId xmlns:a16="http://schemas.microsoft.com/office/drawing/2014/main" id="{5B9464BC-C1D4-D304-D6D2-5AB2664B51F0}"/>
              </a:ext>
            </a:extLst>
          </p:cNvPr>
          <p:cNvSpPr>
            <a:spLocks/>
          </p:cNvSpPr>
          <p:nvPr/>
        </p:nvSpPr>
        <p:spPr bwMode="auto">
          <a:xfrm>
            <a:off x="431606" y="4820378"/>
            <a:ext cx="203241" cy="177247"/>
          </a:xfrm>
          <a:custGeom>
            <a:avLst/>
            <a:gdLst>
              <a:gd name="T0" fmla="*/ 122 w 401"/>
              <a:gd name="T1" fmla="*/ 330 h 330"/>
              <a:gd name="T2" fmla="*/ 0 w 401"/>
              <a:gd name="T3" fmla="*/ 215 h 330"/>
              <a:gd name="T4" fmla="*/ 62 w 401"/>
              <a:gd name="T5" fmla="*/ 152 h 330"/>
              <a:gd name="T6" fmla="*/ 124 w 401"/>
              <a:gd name="T7" fmla="*/ 212 h 330"/>
              <a:gd name="T8" fmla="*/ 343 w 401"/>
              <a:gd name="T9" fmla="*/ 0 h 330"/>
              <a:gd name="T10" fmla="*/ 401 w 401"/>
              <a:gd name="T11" fmla="*/ 61 h 330"/>
              <a:gd name="T12" fmla="*/ 122 w 401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" h="330">
                <a:moveTo>
                  <a:pt x="122" y="330"/>
                </a:moveTo>
                <a:lnTo>
                  <a:pt x="0" y="215"/>
                </a:lnTo>
                <a:lnTo>
                  <a:pt x="62" y="152"/>
                </a:lnTo>
                <a:lnTo>
                  <a:pt x="124" y="212"/>
                </a:lnTo>
                <a:lnTo>
                  <a:pt x="343" y="0"/>
                </a:lnTo>
                <a:lnTo>
                  <a:pt x="401" y="61"/>
                </a:lnTo>
                <a:lnTo>
                  <a:pt x="122" y="330"/>
                </a:lnTo>
                <a:close/>
              </a:path>
            </a:pathLst>
          </a:custGeom>
          <a:gradFill flip="none" rotWithShape="1">
            <a:gsLst>
              <a:gs pos="0">
                <a:srgbClr val="1B456B">
                  <a:shade val="30000"/>
                  <a:satMod val="115000"/>
                </a:srgbClr>
              </a:gs>
              <a:gs pos="50000">
                <a:srgbClr val="1B456B">
                  <a:shade val="67500"/>
                  <a:satMod val="115000"/>
                </a:srgbClr>
              </a:gs>
              <a:gs pos="100000">
                <a:srgbClr val="1B456B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3B72442E-6ADA-383C-E652-805E04B22EBD}"/>
              </a:ext>
            </a:extLst>
          </p:cNvPr>
          <p:cNvSpPr>
            <a:spLocks/>
          </p:cNvSpPr>
          <p:nvPr/>
        </p:nvSpPr>
        <p:spPr bwMode="auto">
          <a:xfrm>
            <a:off x="427505" y="5130436"/>
            <a:ext cx="203241" cy="177247"/>
          </a:xfrm>
          <a:custGeom>
            <a:avLst/>
            <a:gdLst>
              <a:gd name="T0" fmla="*/ 122 w 401"/>
              <a:gd name="T1" fmla="*/ 330 h 330"/>
              <a:gd name="T2" fmla="*/ 0 w 401"/>
              <a:gd name="T3" fmla="*/ 215 h 330"/>
              <a:gd name="T4" fmla="*/ 62 w 401"/>
              <a:gd name="T5" fmla="*/ 152 h 330"/>
              <a:gd name="T6" fmla="*/ 124 w 401"/>
              <a:gd name="T7" fmla="*/ 212 h 330"/>
              <a:gd name="T8" fmla="*/ 343 w 401"/>
              <a:gd name="T9" fmla="*/ 0 h 330"/>
              <a:gd name="T10" fmla="*/ 401 w 401"/>
              <a:gd name="T11" fmla="*/ 61 h 330"/>
              <a:gd name="T12" fmla="*/ 122 w 401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" h="330">
                <a:moveTo>
                  <a:pt x="122" y="330"/>
                </a:moveTo>
                <a:lnTo>
                  <a:pt x="0" y="215"/>
                </a:lnTo>
                <a:lnTo>
                  <a:pt x="62" y="152"/>
                </a:lnTo>
                <a:lnTo>
                  <a:pt x="124" y="212"/>
                </a:lnTo>
                <a:lnTo>
                  <a:pt x="343" y="0"/>
                </a:lnTo>
                <a:lnTo>
                  <a:pt x="401" y="61"/>
                </a:lnTo>
                <a:lnTo>
                  <a:pt x="122" y="330"/>
                </a:lnTo>
                <a:close/>
              </a:path>
            </a:pathLst>
          </a:custGeom>
          <a:gradFill flip="none" rotWithShape="1">
            <a:gsLst>
              <a:gs pos="0">
                <a:srgbClr val="1B456B">
                  <a:shade val="30000"/>
                  <a:satMod val="115000"/>
                </a:srgbClr>
              </a:gs>
              <a:gs pos="50000">
                <a:srgbClr val="1B456B">
                  <a:shade val="67500"/>
                  <a:satMod val="115000"/>
                </a:srgbClr>
              </a:gs>
              <a:gs pos="100000">
                <a:srgbClr val="1B456B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97">
            <a:extLst>
              <a:ext uri="{FF2B5EF4-FFF2-40B4-BE49-F238E27FC236}">
                <a16:creationId xmlns:a16="http://schemas.microsoft.com/office/drawing/2014/main" id="{23F32D1A-03EA-D930-1687-588D1BEB574B}"/>
              </a:ext>
            </a:extLst>
          </p:cNvPr>
          <p:cNvSpPr>
            <a:spLocks/>
          </p:cNvSpPr>
          <p:nvPr/>
        </p:nvSpPr>
        <p:spPr bwMode="auto">
          <a:xfrm>
            <a:off x="431606" y="5447981"/>
            <a:ext cx="203241" cy="177247"/>
          </a:xfrm>
          <a:custGeom>
            <a:avLst/>
            <a:gdLst>
              <a:gd name="T0" fmla="*/ 122 w 401"/>
              <a:gd name="T1" fmla="*/ 330 h 330"/>
              <a:gd name="T2" fmla="*/ 0 w 401"/>
              <a:gd name="T3" fmla="*/ 215 h 330"/>
              <a:gd name="T4" fmla="*/ 62 w 401"/>
              <a:gd name="T5" fmla="*/ 152 h 330"/>
              <a:gd name="T6" fmla="*/ 124 w 401"/>
              <a:gd name="T7" fmla="*/ 212 h 330"/>
              <a:gd name="T8" fmla="*/ 343 w 401"/>
              <a:gd name="T9" fmla="*/ 0 h 330"/>
              <a:gd name="T10" fmla="*/ 401 w 401"/>
              <a:gd name="T11" fmla="*/ 61 h 330"/>
              <a:gd name="T12" fmla="*/ 122 w 401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" h="330">
                <a:moveTo>
                  <a:pt x="122" y="330"/>
                </a:moveTo>
                <a:lnTo>
                  <a:pt x="0" y="215"/>
                </a:lnTo>
                <a:lnTo>
                  <a:pt x="62" y="152"/>
                </a:lnTo>
                <a:lnTo>
                  <a:pt x="124" y="212"/>
                </a:lnTo>
                <a:lnTo>
                  <a:pt x="343" y="0"/>
                </a:lnTo>
                <a:lnTo>
                  <a:pt x="401" y="61"/>
                </a:lnTo>
                <a:lnTo>
                  <a:pt x="122" y="330"/>
                </a:lnTo>
                <a:close/>
              </a:path>
            </a:pathLst>
          </a:custGeom>
          <a:gradFill flip="none" rotWithShape="1">
            <a:gsLst>
              <a:gs pos="0">
                <a:srgbClr val="1B456B">
                  <a:shade val="30000"/>
                  <a:satMod val="115000"/>
                </a:srgbClr>
              </a:gs>
              <a:gs pos="50000">
                <a:srgbClr val="1B456B">
                  <a:shade val="67500"/>
                  <a:satMod val="115000"/>
                </a:srgbClr>
              </a:gs>
              <a:gs pos="100000">
                <a:srgbClr val="1B456B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97">
            <a:extLst>
              <a:ext uri="{FF2B5EF4-FFF2-40B4-BE49-F238E27FC236}">
                <a16:creationId xmlns:a16="http://schemas.microsoft.com/office/drawing/2014/main" id="{76F0CDD2-F281-2213-C88E-020738D78C12}"/>
              </a:ext>
            </a:extLst>
          </p:cNvPr>
          <p:cNvSpPr>
            <a:spLocks/>
          </p:cNvSpPr>
          <p:nvPr/>
        </p:nvSpPr>
        <p:spPr bwMode="auto">
          <a:xfrm>
            <a:off x="431606" y="5758336"/>
            <a:ext cx="203241" cy="177247"/>
          </a:xfrm>
          <a:custGeom>
            <a:avLst/>
            <a:gdLst>
              <a:gd name="T0" fmla="*/ 122 w 401"/>
              <a:gd name="T1" fmla="*/ 330 h 330"/>
              <a:gd name="T2" fmla="*/ 0 w 401"/>
              <a:gd name="T3" fmla="*/ 215 h 330"/>
              <a:gd name="T4" fmla="*/ 62 w 401"/>
              <a:gd name="T5" fmla="*/ 152 h 330"/>
              <a:gd name="T6" fmla="*/ 124 w 401"/>
              <a:gd name="T7" fmla="*/ 212 h 330"/>
              <a:gd name="T8" fmla="*/ 343 w 401"/>
              <a:gd name="T9" fmla="*/ 0 h 330"/>
              <a:gd name="T10" fmla="*/ 401 w 401"/>
              <a:gd name="T11" fmla="*/ 61 h 330"/>
              <a:gd name="T12" fmla="*/ 122 w 401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" h="330">
                <a:moveTo>
                  <a:pt x="122" y="330"/>
                </a:moveTo>
                <a:lnTo>
                  <a:pt x="0" y="215"/>
                </a:lnTo>
                <a:lnTo>
                  <a:pt x="62" y="152"/>
                </a:lnTo>
                <a:lnTo>
                  <a:pt x="124" y="212"/>
                </a:lnTo>
                <a:lnTo>
                  <a:pt x="343" y="0"/>
                </a:lnTo>
                <a:lnTo>
                  <a:pt x="401" y="61"/>
                </a:lnTo>
                <a:lnTo>
                  <a:pt x="122" y="330"/>
                </a:lnTo>
                <a:close/>
              </a:path>
            </a:pathLst>
          </a:custGeom>
          <a:gradFill flip="none" rotWithShape="1">
            <a:gsLst>
              <a:gs pos="0">
                <a:srgbClr val="1B456B">
                  <a:shade val="30000"/>
                  <a:satMod val="115000"/>
                </a:srgbClr>
              </a:gs>
              <a:gs pos="50000">
                <a:srgbClr val="1B456B">
                  <a:shade val="67500"/>
                  <a:satMod val="115000"/>
                </a:srgbClr>
              </a:gs>
              <a:gs pos="100000">
                <a:srgbClr val="1B456B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8B402897-7E7A-A6ED-0D8D-AC0E7DC953DA}"/>
              </a:ext>
            </a:extLst>
          </p:cNvPr>
          <p:cNvSpPr/>
          <p:nvPr/>
        </p:nvSpPr>
        <p:spPr>
          <a:xfrm>
            <a:off x="623995" y="507614"/>
            <a:ext cx="109440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Light" panose="000005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Модели формирования проекта по производству импортозамещающей промышленной продукции промышленного кластера*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Light" panose="000005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7DC92CA-201D-B5CC-1D1F-40317D04EE2B}"/>
              </a:ext>
            </a:extLst>
          </p:cNvPr>
          <p:cNvSpPr txBox="1"/>
          <p:nvPr/>
        </p:nvSpPr>
        <p:spPr>
          <a:xfrm>
            <a:off x="9322612" y="4501357"/>
            <a:ext cx="126014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Отраслевые планы импортозамещения (ФРП)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94E627F-A0F7-5511-FBA9-83C881FC9516}"/>
              </a:ext>
            </a:extLst>
          </p:cNvPr>
          <p:cNvSpPr txBox="1"/>
          <p:nvPr/>
        </p:nvSpPr>
        <p:spPr>
          <a:xfrm>
            <a:off x="9255413" y="3474163"/>
            <a:ext cx="14318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Перечень критических комплектующих (АТР)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1B4CC470-D63B-ADA9-EF62-E3126E05D0A0}"/>
              </a:ext>
            </a:extLst>
          </p:cNvPr>
          <p:cNvSpPr/>
          <p:nvPr/>
        </p:nvSpPr>
        <p:spPr>
          <a:xfrm>
            <a:off x="5776194" y="3499456"/>
            <a:ext cx="3543676" cy="2736767"/>
          </a:xfrm>
          <a:prstGeom prst="rect">
            <a:avLst/>
          </a:prstGeom>
          <a:solidFill>
            <a:srgbClr val="1B456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F6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CAAC5A0-B45E-4245-F024-F25941D9A4BC}"/>
              </a:ext>
            </a:extLst>
          </p:cNvPr>
          <p:cNvSpPr txBox="1"/>
          <p:nvPr/>
        </p:nvSpPr>
        <p:spPr>
          <a:xfrm>
            <a:off x="5954781" y="3668266"/>
            <a:ext cx="31762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+mn-ea"/>
                <a:cs typeface="+mn-cs"/>
              </a:rPr>
              <a:t>Документы, подтверждающие наличие проекта: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1964146-9753-CC6F-0BDF-1416ECC0C39B}"/>
              </a:ext>
            </a:extLst>
          </p:cNvPr>
          <p:cNvSpPr txBox="1"/>
          <p:nvPr/>
        </p:nvSpPr>
        <p:spPr>
          <a:xfrm>
            <a:off x="6355951" y="4173516"/>
            <a:ext cx="2866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Akrobat Thin" panose="00000300000000000000" pitchFamily="50" charset="-52"/>
                <a:ea typeface="+mn-ea"/>
                <a:cs typeface="+mn-cs"/>
              </a:rPr>
              <a:t>Договор о реализации проекта по производству импортозамещающей промышленной продукции промышленного кластера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Thin" panose="00000300000000000000" pitchFamily="50" charset="-52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9BC480C-F4E1-6984-6233-B00E045FE7F2}"/>
              </a:ext>
            </a:extLst>
          </p:cNvPr>
          <p:cNvSpPr txBox="1"/>
          <p:nvPr/>
        </p:nvSpPr>
        <p:spPr>
          <a:xfrm>
            <a:off x="6339924" y="5112005"/>
            <a:ext cx="2882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Akrobat Thin" panose="00000300000000000000" pitchFamily="50" charset="-52"/>
                <a:ea typeface="+mn-ea"/>
                <a:cs typeface="+mn-cs"/>
              </a:rPr>
              <a:t>Паспорт проекта по производству импортозамещающей промышленной продукции промышленного кластера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Thin" panose="00000300000000000000" pitchFamily="50" charset="-52"/>
              <a:ea typeface="+mn-ea"/>
              <a:cs typeface="+mn-cs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66F56EB-B05E-53EC-1075-19D37D6A50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10" y="4240378"/>
            <a:ext cx="307777" cy="307777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BE81DA13-BCBA-6EAE-454C-FDF63AEF7F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09" y="5219059"/>
            <a:ext cx="307777" cy="307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50AF7F-FFF9-6454-2E42-B80DA7981C06}"/>
              </a:ext>
            </a:extLst>
          </p:cNvPr>
          <p:cNvSpPr txBox="1"/>
          <p:nvPr/>
        </p:nvSpPr>
        <p:spPr>
          <a:xfrm>
            <a:off x="10531325" y="3463726"/>
            <a:ext cx="16871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Перечень приоритетной продукции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A2A93F-F07A-FC7E-E8DE-DE4591368837}"/>
              </a:ext>
            </a:extLst>
          </p:cNvPr>
          <p:cNvSpPr txBox="1"/>
          <p:nvPr/>
        </p:nvSpPr>
        <p:spPr>
          <a:xfrm>
            <a:off x="10756327" y="5564839"/>
            <a:ext cx="126014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Критерии проектов технологического суверенитета</a:t>
            </a: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0111FEC5-8CDB-40F4-AD2D-F0345108C974}"/>
              </a:ext>
            </a:extLst>
          </p:cNvPr>
          <p:cNvSpPr/>
          <p:nvPr/>
        </p:nvSpPr>
        <p:spPr>
          <a:xfrm>
            <a:off x="11571373" y="6295058"/>
            <a:ext cx="752080" cy="752080"/>
          </a:xfrm>
          <a:prstGeom prst="ellipse">
            <a:avLst/>
          </a:prstGeom>
          <a:solidFill>
            <a:srgbClr val="2E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Заголовок 1">
            <a:extLst>
              <a:ext uri="{FF2B5EF4-FFF2-40B4-BE49-F238E27FC236}">
                <a16:creationId xmlns:a16="http://schemas.microsoft.com/office/drawing/2014/main" id="{D0C4D55D-3A2C-47AE-9505-AEC450FCF1CA}"/>
              </a:ext>
            </a:extLst>
          </p:cNvPr>
          <p:cNvSpPr txBox="1">
            <a:spLocks/>
          </p:cNvSpPr>
          <p:nvPr/>
        </p:nvSpPr>
        <p:spPr>
          <a:xfrm>
            <a:off x="11472488" y="6240467"/>
            <a:ext cx="576064" cy="698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A94BA-70E4-44B7-850F-4CC5EB4624FD}" type="slidenum"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Bold" pitchFamily="2" charset="0"/>
                <a:ea typeface="Open Sans" panose="020B0606030504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robat Bold" pitchFamily="2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C879D6D-16E8-4542-90A0-E589300422A8}"/>
              </a:ext>
            </a:extLst>
          </p:cNvPr>
          <p:cNvSpPr txBox="1"/>
          <p:nvPr/>
        </p:nvSpPr>
        <p:spPr>
          <a:xfrm>
            <a:off x="9275709" y="5573182"/>
            <a:ext cx="143186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П</a:t>
            </a:r>
            <a:r>
              <a:rPr kumimoji="0" lang="ru-RU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еречень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критической промышленной продукции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F63FCBB-FFE6-F6A8-20CE-40199379E8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597" y="3863326"/>
            <a:ext cx="1674217" cy="167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4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Заголовок 1">
            <a:extLst>
              <a:ext uri="{FF2B5EF4-FFF2-40B4-BE49-F238E27FC236}">
                <a16:creationId xmlns:a16="http://schemas.microsoft.com/office/drawing/2014/main" id="{F2CC5975-AA8D-D343-A905-76F8F5B060EF}"/>
              </a:ext>
            </a:extLst>
          </p:cNvPr>
          <p:cNvSpPr txBox="1">
            <a:spLocks/>
          </p:cNvSpPr>
          <p:nvPr/>
        </p:nvSpPr>
        <p:spPr>
          <a:xfrm>
            <a:off x="1194515" y="75759"/>
            <a:ext cx="10898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b="1">
                <a:solidFill>
                  <a:srgbClr val="1C5195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F6F57"/>
                </a:solidFill>
                <a:effectLst/>
                <a:uLnTx/>
                <a:uFillTx/>
                <a:latin typeface="Akrobat ExtraBold" panose="00000900000000000000" pitchFamily="50" charset="-52"/>
                <a:ea typeface="+mn-ea"/>
                <a:cs typeface="Arial" panose="020B0604020202020204" pitchFamily="34" charset="0"/>
              </a:rPr>
              <a:t>МОДЕЛИ ФОРМИРОВАНИЯ ПРОМЫШЛЕННЫХ КЛАСТЕРОВ: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F6F57"/>
                </a:solidFill>
                <a:effectLst/>
                <a:uLnTx/>
                <a:uFillTx/>
                <a:latin typeface="Akrobat ExtraBold" panose="00000900000000000000" pitchFamily="50" charset="-52"/>
                <a:ea typeface="+mn-ea"/>
                <a:cs typeface="Arial" panose="020B0604020202020204" pitchFamily="34" charset="0"/>
              </a:rPr>
              <a:t>КООПЕРАЦИОННАЯ МОДЕЛЬ (НА ОСНОВЕ ДОГОВОРОВ О ПОСТАВКЕ)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53C2E-341C-5688-ABC0-F537940399DF}"/>
              </a:ext>
            </a:extLst>
          </p:cNvPr>
          <p:cNvSpPr txBox="1"/>
          <p:nvPr/>
        </p:nvSpPr>
        <p:spPr>
          <a:xfrm>
            <a:off x="8248402" y="843353"/>
            <a:ext cx="2837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F6F57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Методология формирования: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620F26C-AC29-4AD3-DE35-E1D725F7753C}"/>
              </a:ext>
            </a:extLst>
          </p:cNvPr>
          <p:cNvSpPr/>
          <p:nvPr/>
        </p:nvSpPr>
        <p:spPr>
          <a:xfrm>
            <a:off x="7555552" y="1302980"/>
            <a:ext cx="4223408" cy="608644"/>
          </a:xfrm>
          <a:prstGeom prst="rect">
            <a:avLst/>
          </a:prstGeom>
          <a:solidFill>
            <a:srgbClr val="1B456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SemiBold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3FDE1E-2C98-E236-5DB3-DCA15DE9FAA2}"/>
              </a:ext>
            </a:extLst>
          </p:cNvPr>
          <p:cNvSpPr txBox="1"/>
          <p:nvPr/>
        </p:nvSpPr>
        <p:spPr>
          <a:xfrm>
            <a:off x="7591559" y="1284945"/>
            <a:ext cx="459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B456B"/>
                </a:solidFill>
                <a:effectLst/>
                <a:uLnTx/>
                <a:uFillTx/>
                <a:latin typeface="Akrobat Black" panose="00000A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6120B0-9517-C2D4-C9E3-ACC158CF6CA8}"/>
              </a:ext>
            </a:extLst>
          </p:cNvPr>
          <p:cNvSpPr txBox="1"/>
          <p:nvPr/>
        </p:nvSpPr>
        <p:spPr>
          <a:xfrm>
            <a:off x="7922210" y="1290223"/>
            <a:ext cx="386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Light" panose="000005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Анализ стратегии пространственного развития в целях выявления приоритетных отраслей промышленности субъекта РФ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CBFA360-B35F-51A2-F96D-12EDE63FFB6F}"/>
              </a:ext>
            </a:extLst>
          </p:cNvPr>
          <p:cNvSpPr/>
          <p:nvPr/>
        </p:nvSpPr>
        <p:spPr>
          <a:xfrm>
            <a:off x="7555552" y="2086821"/>
            <a:ext cx="4222800" cy="608400"/>
          </a:xfrm>
          <a:prstGeom prst="rect">
            <a:avLst/>
          </a:prstGeom>
          <a:solidFill>
            <a:srgbClr val="1B456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SemiBold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A46964-D4AD-37FD-9CB2-F6D76AD00E58}"/>
              </a:ext>
            </a:extLst>
          </p:cNvPr>
          <p:cNvSpPr txBox="1"/>
          <p:nvPr/>
        </p:nvSpPr>
        <p:spPr>
          <a:xfrm>
            <a:off x="7591559" y="2115358"/>
            <a:ext cx="459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B456B"/>
                </a:solidFill>
                <a:effectLst/>
                <a:uLnTx/>
                <a:uFillTx/>
                <a:latin typeface="Akrobat Black" panose="00000A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9D943FB-4313-A8D2-F44E-9EC7CF82523D}"/>
              </a:ext>
            </a:extLst>
          </p:cNvPr>
          <p:cNvSpPr txBox="1"/>
          <p:nvPr/>
        </p:nvSpPr>
        <p:spPr>
          <a:xfrm>
            <a:off x="7909510" y="2076098"/>
            <a:ext cx="3718383" cy="60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Light" panose="000005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Выявление крупных промышленных предприятий, представленных в приоритетных отраслях промышленности субъекта РФ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A2F9479-0391-1AE5-DABA-A944F4D1F6C4}"/>
              </a:ext>
            </a:extLst>
          </p:cNvPr>
          <p:cNvSpPr/>
          <p:nvPr/>
        </p:nvSpPr>
        <p:spPr>
          <a:xfrm>
            <a:off x="7555552" y="2862791"/>
            <a:ext cx="4223408" cy="608400"/>
          </a:xfrm>
          <a:prstGeom prst="rect">
            <a:avLst/>
          </a:prstGeom>
          <a:solidFill>
            <a:srgbClr val="1B456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SemiBold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A9A7CFE-5FB0-7378-D65A-B1717354189C}"/>
              </a:ext>
            </a:extLst>
          </p:cNvPr>
          <p:cNvSpPr txBox="1"/>
          <p:nvPr/>
        </p:nvSpPr>
        <p:spPr>
          <a:xfrm>
            <a:off x="7591559" y="2874870"/>
            <a:ext cx="459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456B"/>
                </a:solidFill>
                <a:effectLst/>
                <a:uLnTx/>
                <a:uFillTx/>
                <a:latin typeface="Akrobat Black" panose="00000A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B456B"/>
              </a:solidFill>
              <a:effectLst/>
              <a:uLnTx/>
              <a:uFillTx/>
              <a:latin typeface="Akrobat Black" panose="00000A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39580E-A03E-F3DD-FB0E-38FE5E017B18}"/>
              </a:ext>
            </a:extLst>
          </p:cNvPr>
          <p:cNvSpPr txBox="1"/>
          <p:nvPr/>
        </p:nvSpPr>
        <p:spPr>
          <a:xfrm>
            <a:off x="7908901" y="2887878"/>
            <a:ext cx="38694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Light" panose="000005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Анкетирование промышленных предприятий (поиск поставщиков и потребителей)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C201AFD-EA25-4F2C-1FB5-F829D5AC348D}"/>
              </a:ext>
            </a:extLst>
          </p:cNvPr>
          <p:cNvSpPr/>
          <p:nvPr/>
        </p:nvSpPr>
        <p:spPr>
          <a:xfrm>
            <a:off x="7555552" y="3643525"/>
            <a:ext cx="4223408" cy="608400"/>
          </a:xfrm>
          <a:prstGeom prst="rect">
            <a:avLst/>
          </a:prstGeom>
          <a:solidFill>
            <a:srgbClr val="1B456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SemiBold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901BDC-0A8D-AEF7-F2BA-EB4AF157D465}"/>
              </a:ext>
            </a:extLst>
          </p:cNvPr>
          <p:cNvSpPr txBox="1"/>
          <p:nvPr/>
        </p:nvSpPr>
        <p:spPr>
          <a:xfrm>
            <a:off x="7591559" y="3643525"/>
            <a:ext cx="459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456B"/>
                </a:solidFill>
                <a:effectLst/>
                <a:uLnTx/>
                <a:uFillTx/>
                <a:latin typeface="Akrobat Black" panose="00000A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B456B"/>
              </a:solidFill>
              <a:effectLst/>
              <a:uLnTx/>
              <a:uFillTx/>
              <a:latin typeface="Akrobat Black" panose="00000A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C95DDED-CD9B-A0E6-9593-0B31BB4F20FB}"/>
              </a:ext>
            </a:extLst>
          </p:cNvPr>
          <p:cNvSpPr txBox="1"/>
          <p:nvPr/>
        </p:nvSpPr>
        <p:spPr>
          <a:xfrm>
            <a:off x="7908901" y="3725906"/>
            <a:ext cx="3954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Light" panose="000005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Поиск 3 проектов по производству импортозамещающей промышленной продукции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958DFC14-5C1C-302C-44E0-B96D710DFDE9}"/>
              </a:ext>
            </a:extLst>
          </p:cNvPr>
          <p:cNvSpPr/>
          <p:nvPr/>
        </p:nvSpPr>
        <p:spPr>
          <a:xfrm>
            <a:off x="7555552" y="4419922"/>
            <a:ext cx="4223408" cy="608400"/>
          </a:xfrm>
          <a:prstGeom prst="rect">
            <a:avLst/>
          </a:prstGeom>
          <a:solidFill>
            <a:srgbClr val="1B456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SemiBold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0C246D2-B919-AFF9-30A2-3FF9D9B2C958}"/>
              </a:ext>
            </a:extLst>
          </p:cNvPr>
          <p:cNvSpPr txBox="1"/>
          <p:nvPr/>
        </p:nvSpPr>
        <p:spPr>
          <a:xfrm>
            <a:off x="7592857" y="4434366"/>
            <a:ext cx="459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456B"/>
                </a:solidFill>
                <a:effectLst/>
                <a:uLnTx/>
                <a:uFillTx/>
                <a:latin typeface="Akrobat Black" panose="00000A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B456B"/>
              </a:solidFill>
              <a:effectLst/>
              <a:uLnTx/>
              <a:uFillTx/>
              <a:latin typeface="Akrobat Black" panose="00000A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40248B-51CF-B900-990D-21923DB24BE4}"/>
              </a:ext>
            </a:extLst>
          </p:cNvPr>
          <p:cNvSpPr txBox="1"/>
          <p:nvPr/>
        </p:nvSpPr>
        <p:spPr>
          <a:xfrm>
            <a:off x="7877980" y="4436084"/>
            <a:ext cx="413009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Light" panose="000005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Проверка наличия производимой в рамках проекта продукции в планах импортозамещения и (или) перечне комплектующих изделий, необходимых для отраслей промышленности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6CC7247-6E46-9ABB-C22C-11D12D72DAC8}"/>
              </a:ext>
            </a:extLst>
          </p:cNvPr>
          <p:cNvSpPr/>
          <p:nvPr/>
        </p:nvSpPr>
        <p:spPr>
          <a:xfrm>
            <a:off x="7555552" y="5168132"/>
            <a:ext cx="4223408" cy="608400"/>
          </a:xfrm>
          <a:prstGeom prst="rect">
            <a:avLst/>
          </a:prstGeom>
          <a:solidFill>
            <a:srgbClr val="1B456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SemiBold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3AA66BC-A616-32B3-7A75-141540CBDA7B}"/>
              </a:ext>
            </a:extLst>
          </p:cNvPr>
          <p:cNvSpPr txBox="1"/>
          <p:nvPr/>
        </p:nvSpPr>
        <p:spPr>
          <a:xfrm>
            <a:off x="7591559" y="5210722"/>
            <a:ext cx="459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456B"/>
                </a:solidFill>
                <a:effectLst/>
                <a:uLnTx/>
                <a:uFillTx/>
                <a:latin typeface="Akrobat Black" panose="00000A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B456B"/>
              </a:solidFill>
              <a:effectLst/>
              <a:uLnTx/>
              <a:uFillTx/>
              <a:latin typeface="Akrobat Black" panose="00000A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5953E28-09F1-F775-EFAE-7D199D576C75}"/>
              </a:ext>
            </a:extLst>
          </p:cNvPr>
          <p:cNvSpPr txBox="1"/>
          <p:nvPr/>
        </p:nvSpPr>
        <p:spPr>
          <a:xfrm>
            <a:off x="7959700" y="5320400"/>
            <a:ext cx="4080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Light" panose="000005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Заключение договоров о реализации проекта</a:t>
            </a: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2CEDB878-7309-99A2-C756-4E694E6D89DD}"/>
              </a:ext>
            </a:extLst>
          </p:cNvPr>
          <p:cNvCxnSpPr>
            <a:cxnSpLocks/>
          </p:cNvCxnSpPr>
          <p:nvPr/>
        </p:nvCxnSpPr>
        <p:spPr>
          <a:xfrm>
            <a:off x="7229145" y="6399689"/>
            <a:ext cx="633600" cy="0"/>
          </a:xfrm>
          <a:prstGeom prst="line">
            <a:avLst/>
          </a:prstGeom>
          <a:ln w="15875">
            <a:solidFill>
              <a:srgbClr val="2E6F59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16BF298E-6633-E583-4E5D-0182780188F3}"/>
              </a:ext>
            </a:extLst>
          </p:cNvPr>
          <p:cNvCxnSpPr>
            <a:cxnSpLocks/>
          </p:cNvCxnSpPr>
          <p:nvPr/>
        </p:nvCxnSpPr>
        <p:spPr>
          <a:xfrm flipV="1">
            <a:off x="7230614" y="6005637"/>
            <a:ext cx="63213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A00DF35-2A22-D103-3A32-519F40327CCC}"/>
              </a:ext>
            </a:extLst>
          </p:cNvPr>
          <p:cNvSpPr txBox="1"/>
          <p:nvPr/>
        </p:nvSpPr>
        <p:spPr>
          <a:xfrm>
            <a:off x="7877980" y="6192826"/>
            <a:ext cx="3900372" cy="430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Договоры о реализации проекта по производству импортозамещающей промышленной продукции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8B8F8B9-CF03-61A4-B592-C1B59331F63E}"/>
              </a:ext>
            </a:extLst>
          </p:cNvPr>
          <p:cNvSpPr txBox="1"/>
          <p:nvPr/>
        </p:nvSpPr>
        <p:spPr>
          <a:xfrm>
            <a:off x="7883512" y="5874832"/>
            <a:ext cx="3651797" cy="2616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SemiBold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Договоры о поставке промышленной продукции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FF86FBA5-6DEF-AB60-9C08-926C3E1EA7A4}"/>
              </a:ext>
            </a:extLst>
          </p:cNvPr>
          <p:cNvSpPr/>
          <p:nvPr/>
        </p:nvSpPr>
        <p:spPr>
          <a:xfrm>
            <a:off x="2477017" y="4961995"/>
            <a:ext cx="21499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B456B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Якорное предприятие, от которого развиваются цепочки поставок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B456B"/>
              </a:solidFill>
              <a:effectLst/>
              <a:uLnTx/>
              <a:uFillTx/>
              <a:latin typeface="Akrobat" panose="000006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C97D8234-5EFA-A8E0-B746-4C2D1E49F49B}"/>
              </a:ext>
            </a:extLst>
          </p:cNvPr>
          <p:cNvSpPr/>
          <p:nvPr/>
        </p:nvSpPr>
        <p:spPr>
          <a:xfrm>
            <a:off x="2970890" y="3889870"/>
            <a:ext cx="1110995" cy="1102534"/>
          </a:xfrm>
          <a:prstGeom prst="ellipse">
            <a:avLst/>
          </a:prstGeom>
          <a:noFill/>
          <a:ln>
            <a:solidFill>
              <a:srgbClr val="1B4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B45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BD47B12B-AA9E-57AD-DFE0-390307423076}"/>
              </a:ext>
            </a:extLst>
          </p:cNvPr>
          <p:cNvSpPr/>
          <p:nvPr/>
        </p:nvSpPr>
        <p:spPr>
          <a:xfrm>
            <a:off x="728957" y="1471247"/>
            <a:ext cx="18487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Поставка подшипников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" panose="000006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37A068A4-11E8-1BAE-D0B6-A0A322682476}"/>
              </a:ext>
            </a:extLst>
          </p:cNvPr>
          <p:cNvSpPr/>
          <p:nvPr/>
        </p:nvSpPr>
        <p:spPr>
          <a:xfrm>
            <a:off x="-62355" y="3192210"/>
            <a:ext cx="19256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Поставка амортизатора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" panose="000006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2002467-AA1B-D337-9DCB-9C0989876DE3}"/>
              </a:ext>
            </a:extLst>
          </p:cNvPr>
          <p:cNvSpPr/>
          <p:nvPr/>
        </p:nvSpPr>
        <p:spPr>
          <a:xfrm>
            <a:off x="5314638" y="3163414"/>
            <a:ext cx="18656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Поставка электроники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" panose="000006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EDAF2950-33C9-3E90-6B6F-1113BAC85601}"/>
              </a:ext>
            </a:extLst>
          </p:cNvPr>
          <p:cNvSpPr/>
          <p:nvPr/>
        </p:nvSpPr>
        <p:spPr>
          <a:xfrm>
            <a:off x="4340213" y="1437060"/>
            <a:ext cx="1967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Поставка трансмиссий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" panose="000006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B89F1D01-400D-D75C-B6C4-BE73175376DF}"/>
              </a:ext>
            </a:extLst>
          </p:cNvPr>
          <p:cNvSpPr/>
          <p:nvPr/>
        </p:nvSpPr>
        <p:spPr>
          <a:xfrm>
            <a:off x="76845" y="5627851"/>
            <a:ext cx="2172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E6F59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Проект по производству двигателя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E6F59"/>
              </a:solidFill>
              <a:effectLst/>
              <a:uLnTx/>
              <a:uFillTx/>
              <a:latin typeface="Akrobat" panose="000006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1AAC2461-FD79-0F8F-25FA-ED3958CCE5D6}"/>
              </a:ext>
            </a:extLst>
          </p:cNvPr>
          <p:cNvSpPr/>
          <p:nvPr/>
        </p:nvSpPr>
        <p:spPr>
          <a:xfrm>
            <a:off x="4973310" y="5703595"/>
            <a:ext cx="2085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E6F59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Проект по производству мостов автомобиля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E6F59"/>
              </a:solidFill>
              <a:effectLst/>
              <a:uLnTx/>
              <a:uFillTx/>
              <a:latin typeface="Akrobat" panose="000006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DCC71764-2EC6-1D86-F436-02C5A94C0D0E}"/>
              </a:ext>
            </a:extLst>
          </p:cNvPr>
          <p:cNvSpPr/>
          <p:nvPr/>
        </p:nvSpPr>
        <p:spPr>
          <a:xfrm>
            <a:off x="2340562" y="739774"/>
            <a:ext cx="25092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E6F59"/>
                </a:solidFill>
                <a:effectLst/>
                <a:uLnTx/>
                <a:uFillTx/>
                <a:latin typeface="Akrobat Bold" panose="00000600000000000000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Проект по производству кабины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E6F59"/>
              </a:solidFill>
              <a:effectLst/>
              <a:uLnTx/>
              <a:uFillTx/>
              <a:latin typeface="Akrobat" panose="000006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FA26FFD4-5AED-98E1-D8E3-DF656DD53329}"/>
              </a:ext>
            </a:extLst>
          </p:cNvPr>
          <p:cNvSpPr/>
          <p:nvPr/>
        </p:nvSpPr>
        <p:spPr>
          <a:xfrm>
            <a:off x="1096687" y="1772386"/>
            <a:ext cx="1029083" cy="9682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AA9F83A0-B988-FD23-A0FE-98B9CCAF72DC}"/>
              </a:ext>
            </a:extLst>
          </p:cNvPr>
          <p:cNvSpPr/>
          <p:nvPr/>
        </p:nvSpPr>
        <p:spPr>
          <a:xfrm>
            <a:off x="3024098" y="1043426"/>
            <a:ext cx="1029083" cy="968211"/>
          </a:xfrm>
          <a:prstGeom prst="ellipse">
            <a:avLst/>
          </a:prstGeom>
          <a:noFill/>
          <a:ln>
            <a:solidFill>
              <a:srgbClr val="2E6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id="{9AA97A91-3E11-8F79-BCCF-6AC970973407}"/>
              </a:ext>
            </a:extLst>
          </p:cNvPr>
          <p:cNvSpPr/>
          <p:nvPr/>
        </p:nvSpPr>
        <p:spPr>
          <a:xfrm>
            <a:off x="613759" y="4686491"/>
            <a:ext cx="1029083" cy="968211"/>
          </a:xfrm>
          <a:prstGeom prst="ellipse">
            <a:avLst/>
          </a:prstGeom>
          <a:noFill/>
          <a:ln>
            <a:solidFill>
              <a:srgbClr val="2E6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id="{7C9CDA30-E322-4F18-CA71-6180ABE20027}"/>
              </a:ext>
            </a:extLst>
          </p:cNvPr>
          <p:cNvSpPr/>
          <p:nvPr/>
        </p:nvSpPr>
        <p:spPr>
          <a:xfrm>
            <a:off x="5454412" y="4767959"/>
            <a:ext cx="1029600" cy="968400"/>
          </a:xfrm>
          <a:prstGeom prst="ellipse">
            <a:avLst/>
          </a:prstGeom>
          <a:noFill/>
          <a:ln>
            <a:solidFill>
              <a:srgbClr val="2E6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696380E6-FA88-4EC0-B01C-AE671D065EDF}"/>
              </a:ext>
            </a:extLst>
          </p:cNvPr>
          <p:cNvSpPr/>
          <p:nvPr/>
        </p:nvSpPr>
        <p:spPr>
          <a:xfrm>
            <a:off x="5650843" y="3476953"/>
            <a:ext cx="951578" cy="8887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F11B7572-578A-769D-BD7C-EB7E829726FF}"/>
              </a:ext>
            </a:extLst>
          </p:cNvPr>
          <p:cNvSpPr/>
          <p:nvPr/>
        </p:nvSpPr>
        <p:spPr>
          <a:xfrm>
            <a:off x="4765266" y="1719768"/>
            <a:ext cx="1005167" cy="8887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CF28704B-ADA1-15C7-432C-A5DC73ADDF43}"/>
              </a:ext>
            </a:extLst>
          </p:cNvPr>
          <p:cNvSpPr/>
          <p:nvPr/>
        </p:nvSpPr>
        <p:spPr>
          <a:xfrm>
            <a:off x="412445" y="3494644"/>
            <a:ext cx="1005167" cy="8887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1" name="Group 168">
            <a:extLst>
              <a:ext uri="{FF2B5EF4-FFF2-40B4-BE49-F238E27FC236}">
                <a16:creationId xmlns:a16="http://schemas.microsoft.com/office/drawing/2014/main" id="{10380180-FCB2-B0FA-F556-1E29B05B0991}"/>
              </a:ext>
            </a:extLst>
          </p:cNvPr>
          <p:cNvGrpSpPr/>
          <p:nvPr/>
        </p:nvGrpSpPr>
        <p:grpSpPr>
          <a:xfrm>
            <a:off x="3153341" y="4041710"/>
            <a:ext cx="733904" cy="756423"/>
            <a:chOff x="4621204" y="1582985"/>
            <a:chExt cx="612676" cy="545604"/>
          </a:xfrm>
          <a:gradFill flip="none" rotWithShape="1">
            <a:gsLst>
              <a:gs pos="0">
                <a:srgbClr val="1B456B">
                  <a:shade val="30000"/>
                  <a:satMod val="115000"/>
                </a:srgbClr>
              </a:gs>
              <a:gs pos="50000">
                <a:srgbClr val="1B456B">
                  <a:shade val="67500"/>
                  <a:satMod val="115000"/>
                </a:srgbClr>
              </a:gs>
              <a:gs pos="100000">
                <a:srgbClr val="1B456B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143D65FB-38DE-F8FE-DF30-ECBE3CAC2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204" y="1987996"/>
              <a:ext cx="612676" cy="140593"/>
            </a:xfrm>
            <a:custGeom>
              <a:avLst/>
              <a:gdLst>
                <a:gd name="T0" fmla="*/ 312 w 312"/>
                <a:gd name="T1" fmla="*/ 0 h 72"/>
                <a:gd name="T2" fmla="*/ 312 w 312"/>
                <a:gd name="T3" fmla="*/ 24 h 72"/>
                <a:gd name="T4" fmla="*/ 292 w 312"/>
                <a:gd name="T5" fmla="*/ 24 h 72"/>
                <a:gd name="T6" fmla="*/ 292 w 312"/>
                <a:gd name="T7" fmla="*/ 66 h 72"/>
                <a:gd name="T8" fmla="*/ 286 w 312"/>
                <a:gd name="T9" fmla="*/ 72 h 72"/>
                <a:gd name="T10" fmla="*/ 244 w 312"/>
                <a:gd name="T11" fmla="*/ 72 h 72"/>
                <a:gd name="T12" fmla="*/ 238 w 312"/>
                <a:gd name="T13" fmla="*/ 66 h 72"/>
                <a:gd name="T14" fmla="*/ 238 w 312"/>
                <a:gd name="T15" fmla="*/ 36 h 72"/>
                <a:gd name="T16" fmla="*/ 250 w 312"/>
                <a:gd name="T17" fmla="*/ 36 h 72"/>
                <a:gd name="T18" fmla="*/ 256 w 312"/>
                <a:gd name="T19" fmla="*/ 30 h 72"/>
                <a:gd name="T20" fmla="*/ 250 w 312"/>
                <a:gd name="T21" fmla="*/ 24 h 72"/>
                <a:gd name="T22" fmla="*/ 58 w 312"/>
                <a:gd name="T23" fmla="*/ 24 h 72"/>
                <a:gd name="T24" fmla="*/ 52 w 312"/>
                <a:gd name="T25" fmla="*/ 30 h 72"/>
                <a:gd name="T26" fmla="*/ 58 w 312"/>
                <a:gd name="T27" fmla="*/ 36 h 72"/>
                <a:gd name="T28" fmla="*/ 73 w 312"/>
                <a:gd name="T29" fmla="*/ 36 h 72"/>
                <a:gd name="T30" fmla="*/ 73 w 312"/>
                <a:gd name="T31" fmla="*/ 66 h 72"/>
                <a:gd name="T32" fmla="*/ 67 w 312"/>
                <a:gd name="T33" fmla="*/ 72 h 72"/>
                <a:gd name="T34" fmla="*/ 25 w 312"/>
                <a:gd name="T35" fmla="*/ 72 h 72"/>
                <a:gd name="T36" fmla="*/ 19 w 312"/>
                <a:gd name="T37" fmla="*/ 66 h 72"/>
                <a:gd name="T38" fmla="*/ 19 w 312"/>
                <a:gd name="T39" fmla="*/ 24 h 72"/>
                <a:gd name="T40" fmla="*/ 0 w 312"/>
                <a:gd name="T41" fmla="*/ 24 h 72"/>
                <a:gd name="T42" fmla="*/ 0 w 312"/>
                <a:gd name="T43" fmla="*/ 0 h 72"/>
                <a:gd name="T44" fmla="*/ 312 w 312"/>
                <a:gd name="T4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2" h="72">
                  <a:moveTo>
                    <a:pt x="312" y="0"/>
                  </a:moveTo>
                  <a:cubicBezTo>
                    <a:pt x="312" y="24"/>
                    <a:pt x="312" y="24"/>
                    <a:pt x="312" y="24"/>
                  </a:cubicBezTo>
                  <a:cubicBezTo>
                    <a:pt x="292" y="24"/>
                    <a:pt x="292" y="24"/>
                    <a:pt x="292" y="24"/>
                  </a:cubicBezTo>
                  <a:cubicBezTo>
                    <a:pt x="292" y="66"/>
                    <a:pt x="292" y="66"/>
                    <a:pt x="292" y="66"/>
                  </a:cubicBezTo>
                  <a:cubicBezTo>
                    <a:pt x="292" y="69"/>
                    <a:pt x="290" y="72"/>
                    <a:pt x="286" y="72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1" y="72"/>
                    <a:pt x="238" y="69"/>
                    <a:pt x="238" y="66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50" y="36"/>
                    <a:pt x="250" y="36"/>
                    <a:pt x="250" y="36"/>
                  </a:cubicBezTo>
                  <a:cubicBezTo>
                    <a:pt x="254" y="36"/>
                    <a:pt x="256" y="33"/>
                    <a:pt x="256" y="30"/>
                  </a:cubicBezTo>
                  <a:cubicBezTo>
                    <a:pt x="256" y="27"/>
                    <a:pt x="254" y="24"/>
                    <a:pt x="250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5" y="24"/>
                    <a:pt x="52" y="27"/>
                    <a:pt x="52" y="30"/>
                  </a:cubicBezTo>
                  <a:cubicBezTo>
                    <a:pt x="52" y="33"/>
                    <a:pt x="55" y="36"/>
                    <a:pt x="58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9"/>
                    <a:pt x="70" y="72"/>
                    <a:pt x="67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1" y="72"/>
                    <a:pt x="19" y="69"/>
                    <a:pt x="19" y="6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C319FB4F-6B2B-91BF-E01B-9CAB35C5F4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7971" y="1582985"/>
              <a:ext cx="580430" cy="357287"/>
            </a:xfrm>
            <a:custGeom>
              <a:avLst/>
              <a:gdLst>
                <a:gd name="T0" fmla="*/ 42 w 296"/>
                <a:gd name="T1" fmla="*/ 166 h 182"/>
                <a:gd name="T2" fmla="*/ 254 w 296"/>
                <a:gd name="T3" fmla="*/ 182 h 182"/>
                <a:gd name="T4" fmla="*/ 284 w 296"/>
                <a:gd name="T5" fmla="*/ 166 h 182"/>
                <a:gd name="T6" fmla="*/ 296 w 296"/>
                <a:gd name="T7" fmla="*/ 182 h 182"/>
                <a:gd name="T8" fmla="*/ 287 w 296"/>
                <a:gd name="T9" fmla="*/ 140 h 182"/>
                <a:gd name="T10" fmla="*/ 260 w 296"/>
                <a:gd name="T11" fmla="*/ 126 h 182"/>
                <a:gd name="T12" fmla="*/ 263 w 296"/>
                <a:gd name="T13" fmla="*/ 113 h 182"/>
                <a:gd name="T14" fmla="*/ 272 w 296"/>
                <a:gd name="T15" fmla="*/ 90 h 182"/>
                <a:gd name="T16" fmla="*/ 291 w 296"/>
                <a:gd name="T17" fmla="*/ 86 h 182"/>
                <a:gd name="T18" fmla="*/ 287 w 296"/>
                <a:gd name="T19" fmla="*/ 54 h 182"/>
                <a:gd name="T20" fmla="*/ 267 w 296"/>
                <a:gd name="T21" fmla="*/ 58 h 182"/>
                <a:gd name="T22" fmla="*/ 267 w 296"/>
                <a:gd name="T23" fmla="*/ 86 h 182"/>
                <a:gd name="T24" fmla="*/ 260 w 296"/>
                <a:gd name="T25" fmla="*/ 82 h 182"/>
                <a:gd name="T26" fmla="*/ 236 w 296"/>
                <a:gd name="T27" fmla="*/ 8 h 182"/>
                <a:gd name="T28" fmla="*/ 62 w 296"/>
                <a:gd name="T29" fmla="*/ 8 h 182"/>
                <a:gd name="T30" fmla="*/ 46 w 296"/>
                <a:gd name="T31" fmla="*/ 22 h 182"/>
                <a:gd name="T32" fmla="*/ 36 w 296"/>
                <a:gd name="T33" fmla="*/ 92 h 182"/>
                <a:gd name="T34" fmla="*/ 28 w 296"/>
                <a:gd name="T35" fmla="*/ 86 h 182"/>
                <a:gd name="T36" fmla="*/ 24 w 296"/>
                <a:gd name="T37" fmla="*/ 54 h 182"/>
                <a:gd name="T38" fmla="*/ 4 w 296"/>
                <a:gd name="T39" fmla="*/ 58 h 182"/>
                <a:gd name="T40" fmla="*/ 8 w 296"/>
                <a:gd name="T41" fmla="*/ 90 h 182"/>
                <a:gd name="T42" fmla="*/ 33 w 296"/>
                <a:gd name="T43" fmla="*/ 97 h 182"/>
                <a:gd name="T44" fmla="*/ 36 w 296"/>
                <a:gd name="T45" fmla="*/ 113 h 182"/>
                <a:gd name="T46" fmla="*/ 31 w 296"/>
                <a:gd name="T47" fmla="*/ 132 h 182"/>
                <a:gd name="T48" fmla="*/ 0 w 296"/>
                <a:gd name="T49" fmla="*/ 151 h 182"/>
                <a:gd name="T50" fmla="*/ 12 w 296"/>
                <a:gd name="T51" fmla="*/ 182 h 182"/>
                <a:gd name="T52" fmla="*/ 74 w 296"/>
                <a:gd name="T53" fmla="*/ 154 h 182"/>
                <a:gd name="T54" fmla="*/ 74 w 296"/>
                <a:gd name="T55" fmla="*/ 118 h 182"/>
                <a:gd name="T56" fmla="*/ 74 w 296"/>
                <a:gd name="T57" fmla="*/ 154 h 182"/>
                <a:gd name="T58" fmla="*/ 118 w 296"/>
                <a:gd name="T59" fmla="*/ 170 h 182"/>
                <a:gd name="T60" fmla="*/ 112 w 296"/>
                <a:gd name="T61" fmla="*/ 128 h 182"/>
                <a:gd name="T62" fmla="*/ 124 w 296"/>
                <a:gd name="T63" fmla="*/ 128 h 182"/>
                <a:gd name="T64" fmla="*/ 154 w 296"/>
                <a:gd name="T65" fmla="*/ 164 h 182"/>
                <a:gd name="T66" fmla="*/ 142 w 296"/>
                <a:gd name="T67" fmla="*/ 164 h 182"/>
                <a:gd name="T68" fmla="*/ 148 w 296"/>
                <a:gd name="T69" fmla="*/ 122 h 182"/>
                <a:gd name="T70" fmla="*/ 154 w 296"/>
                <a:gd name="T71" fmla="*/ 164 h 182"/>
                <a:gd name="T72" fmla="*/ 178 w 296"/>
                <a:gd name="T73" fmla="*/ 170 h 182"/>
                <a:gd name="T74" fmla="*/ 172 w 296"/>
                <a:gd name="T75" fmla="*/ 128 h 182"/>
                <a:gd name="T76" fmla="*/ 184 w 296"/>
                <a:gd name="T77" fmla="*/ 128 h 182"/>
                <a:gd name="T78" fmla="*/ 222 w 296"/>
                <a:gd name="T79" fmla="*/ 154 h 182"/>
                <a:gd name="T80" fmla="*/ 222 w 296"/>
                <a:gd name="T81" fmla="*/ 118 h 182"/>
                <a:gd name="T82" fmla="*/ 222 w 296"/>
                <a:gd name="T83" fmla="*/ 154 h 182"/>
                <a:gd name="T84" fmla="*/ 54 w 296"/>
                <a:gd name="T85" fmla="*/ 75 h 182"/>
                <a:gd name="T86" fmla="*/ 66 w 296"/>
                <a:gd name="T87" fmla="*/ 23 h 182"/>
                <a:gd name="T88" fmla="*/ 148 w 296"/>
                <a:gd name="T89" fmla="*/ 17 h 182"/>
                <a:gd name="T90" fmla="*/ 229 w 296"/>
                <a:gd name="T91" fmla="*/ 23 h 182"/>
                <a:gd name="T92" fmla="*/ 241 w 296"/>
                <a:gd name="T93" fmla="*/ 75 h 182"/>
                <a:gd name="T94" fmla="*/ 242 w 296"/>
                <a:gd name="T95" fmla="*/ 77 h 182"/>
                <a:gd name="T96" fmla="*/ 224 w 296"/>
                <a:gd name="T97" fmla="*/ 82 h 182"/>
                <a:gd name="T98" fmla="*/ 157 w 296"/>
                <a:gd name="T99" fmla="*/ 70 h 182"/>
                <a:gd name="T100" fmla="*/ 226 w 296"/>
                <a:gd name="T101" fmla="*/ 91 h 182"/>
                <a:gd name="T102" fmla="*/ 106 w 296"/>
                <a:gd name="T103" fmla="*/ 82 h 182"/>
                <a:gd name="T104" fmla="*/ 70 w 296"/>
                <a:gd name="T105" fmla="*/ 87 h 182"/>
                <a:gd name="T106" fmla="*/ 139 w 296"/>
                <a:gd name="T107" fmla="*/ 66 h 182"/>
                <a:gd name="T108" fmla="*/ 59 w 296"/>
                <a:gd name="T109" fmla="*/ 82 h 182"/>
                <a:gd name="T110" fmla="*/ 54 w 296"/>
                <a:gd name="T111" fmla="*/ 7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" h="182">
                  <a:moveTo>
                    <a:pt x="12" y="166"/>
                  </a:moveTo>
                  <a:cubicBezTo>
                    <a:pt x="42" y="166"/>
                    <a:pt x="42" y="166"/>
                    <a:pt x="42" y="166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254" y="182"/>
                    <a:pt x="254" y="182"/>
                    <a:pt x="254" y="182"/>
                  </a:cubicBezTo>
                  <a:cubicBezTo>
                    <a:pt x="254" y="166"/>
                    <a:pt x="254" y="166"/>
                    <a:pt x="254" y="166"/>
                  </a:cubicBezTo>
                  <a:cubicBezTo>
                    <a:pt x="284" y="166"/>
                    <a:pt x="284" y="166"/>
                    <a:pt x="284" y="166"/>
                  </a:cubicBezTo>
                  <a:cubicBezTo>
                    <a:pt x="284" y="182"/>
                    <a:pt x="284" y="182"/>
                    <a:pt x="284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6" y="151"/>
                    <a:pt x="296" y="151"/>
                    <a:pt x="296" y="151"/>
                  </a:cubicBezTo>
                  <a:cubicBezTo>
                    <a:pt x="296" y="146"/>
                    <a:pt x="292" y="141"/>
                    <a:pt x="287" y="140"/>
                  </a:cubicBezTo>
                  <a:cubicBezTo>
                    <a:pt x="264" y="132"/>
                    <a:pt x="264" y="132"/>
                    <a:pt x="264" y="132"/>
                  </a:cubicBezTo>
                  <a:cubicBezTo>
                    <a:pt x="261" y="131"/>
                    <a:pt x="260" y="129"/>
                    <a:pt x="260" y="126"/>
                  </a:cubicBezTo>
                  <a:cubicBezTo>
                    <a:pt x="260" y="113"/>
                    <a:pt x="260" y="113"/>
                    <a:pt x="260" y="113"/>
                  </a:cubicBezTo>
                  <a:cubicBezTo>
                    <a:pt x="263" y="113"/>
                    <a:pt x="263" y="113"/>
                    <a:pt x="263" y="113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72" y="90"/>
                    <a:pt x="272" y="90"/>
                    <a:pt x="272" y="90"/>
                  </a:cubicBezTo>
                  <a:cubicBezTo>
                    <a:pt x="287" y="90"/>
                    <a:pt x="287" y="90"/>
                    <a:pt x="287" y="90"/>
                  </a:cubicBezTo>
                  <a:cubicBezTo>
                    <a:pt x="289" y="90"/>
                    <a:pt x="291" y="88"/>
                    <a:pt x="291" y="86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1" y="56"/>
                    <a:pt x="289" y="54"/>
                    <a:pt x="287" y="54"/>
                  </a:cubicBezTo>
                  <a:cubicBezTo>
                    <a:pt x="271" y="54"/>
                    <a:pt x="271" y="54"/>
                    <a:pt x="271" y="54"/>
                  </a:cubicBezTo>
                  <a:cubicBezTo>
                    <a:pt x="269" y="54"/>
                    <a:pt x="267" y="56"/>
                    <a:pt x="267" y="58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0" y="22"/>
                    <a:pt x="250" y="22"/>
                    <a:pt x="250" y="22"/>
                  </a:cubicBezTo>
                  <a:cubicBezTo>
                    <a:pt x="248" y="15"/>
                    <a:pt x="243" y="10"/>
                    <a:pt x="236" y="8"/>
                  </a:cubicBezTo>
                  <a:cubicBezTo>
                    <a:pt x="235" y="8"/>
                    <a:pt x="234" y="8"/>
                    <a:pt x="234" y="8"/>
                  </a:cubicBezTo>
                  <a:cubicBezTo>
                    <a:pt x="179" y="0"/>
                    <a:pt x="116" y="0"/>
                    <a:pt x="62" y="8"/>
                  </a:cubicBezTo>
                  <a:cubicBezTo>
                    <a:pt x="61" y="8"/>
                    <a:pt x="60" y="8"/>
                    <a:pt x="59" y="8"/>
                  </a:cubicBezTo>
                  <a:cubicBezTo>
                    <a:pt x="52" y="10"/>
                    <a:pt x="47" y="15"/>
                    <a:pt x="46" y="2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6"/>
                    <a:pt x="27" y="54"/>
                    <a:pt x="24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4"/>
                    <a:pt x="4" y="56"/>
                    <a:pt x="4" y="58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8"/>
                    <a:pt x="6" y="90"/>
                    <a:pt x="8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9"/>
                    <a:pt x="34" y="131"/>
                    <a:pt x="31" y="132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3" y="141"/>
                    <a:pt x="0" y="146"/>
                    <a:pt x="0" y="15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2" y="182"/>
                    <a:pt x="12" y="182"/>
                    <a:pt x="12" y="182"/>
                  </a:cubicBezTo>
                  <a:lnTo>
                    <a:pt x="12" y="166"/>
                  </a:lnTo>
                  <a:close/>
                  <a:moveTo>
                    <a:pt x="74" y="154"/>
                  </a:moveTo>
                  <a:cubicBezTo>
                    <a:pt x="64" y="154"/>
                    <a:pt x="56" y="146"/>
                    <a:pt x="56" y="136"/>
                  </a:cubicBezTo>
                  <a:cubicBezTo>
                    <a:pt x="56" y="126"/>
                    <a:pt x="64" y="118"/>
                    <a:pt x="74" y="118"/>
                  </a:cubicBezTo>
                  <a:cubicBezTo>
                    <a:pt x="84" y="118"/>
                    <a:pt x="92" y="126"/>
                    <a:pt x="92" y="136"/>
                  </a:cubicBezTo>
                  <a:cubicBezTo>
                    <a:pt x="92" y="146"/>
                    <a:pt x="84" y="154"/>
                    <a:pt x="74" y="154"/>
                  </a:cubicBezTo>
                  <a:close/>
                  <a:moveTo>
                    <a:pt x="124" y="164"/>
                  </a:moveTo>
                  <a:cubicBezTo>
                    <a:pt x="124" y="168"/>
                    <a:pt x="121" y="170"/>
                    <a:pt x="118" y="170"/>
                  </a:cubicBezTo>
                  <a:cubicBezTo>
                    <a:pt x="114" y="170"/>
                    <a:pt x="112" y="168"/>
                    <a:pt x="112" y="164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12" y="125"/>
                    <a:pt x="114" y="122"/>
                    <a:pt x="118" y="122"/>
                  </a:cubicBezTo>
                  <a:cubicBezTo>
                    <a:pt x="121" y="122"/>
                    <a:pt x="124" y="125"/>
                    <a:pt x="124" y="128"/>
                  </a:cubicBezTo>
                  <a:lnTo>
                    <a:pt x="124" y="164"/>
                  </a:lnTo>
                  <a:close/>
                  <a:moveTo>
                    <a:pt x="154" y="164"/>
                  </a:moveTo>
                  <a:cubicBezTo>
                    <a:pt x="154" y="168"/>
                    <a:pt x="151" y="170"/>
                    <a:pt x="148" y="170"/>
                  </a:cubicBezTo>
                  <a:cubicBezTo>
                    <a:pt x="144" y="170"/>
                    <a:pt x="142" y="168"/>
                    <a:pt x="142" y="164"/>
                  </a:cubicBezTo>
                  <a:cubicBezTo>
                    <a:pt x="142" y="128"/>
                    <a:pt x="142" y="128"/>
                    <a:pt x="142" y="128"/>
                  </a:cubicBezTo>
                  <a:cubicBezTo>
                    <a:pt x="142" y="125"/>
                    <a:pt x="144" y="122"/>
                    <a:pt x="148" y="122"/>
                  </a:cubicBezTo>
                  <a:cubicBezTo>
                    <a:pt x="151" y="122"/>
                    <a:pt x="154" y="125"/>
                    <a:pt x="154" y="128"/>
                  </a:cubicBezTo>
                  <a:lnTo>
                    <a:pt x="154" y="164"/>
                  </a:lnTo>
                  <a:close/>
                  <a:moveTo>
                    <a:pt x="184" y="164"/>
                  </a:moveTo>
                  <a:cubicBezTo>
                    <a:pt x="184" y="168"/>
                    <a:pt x="181" y="170"/>
                    <a:pt x="178" y="170"/>
                  </a:cubicBezTo>
                  <a:cubicBezTo>
                    <a:pt x="174" y="170"/>
                    <a:pt x="172" y="168"/>
                    <a:pt x="172" y="164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2" y="125"/>
                    <a:pt x="174" y="122"/>
                    <a:pt x="178" y="122"/>
                  </a:cubicBezTo>
                  <a:cubicBezTo>
                    <a:pt x="181" y="122"/>
                    <a:pt x="184" y="125"/>
                    <a:pt x="184" y="128"/>
                  </a:cubicBezTo>
                  <a:lnTo>
                    <a:pt x="184" y="164"/>
                  </a:lnTo>
                  <a:close/>
                  <a:moveTo>
                    <a:pt x="222" y="154"/>
                  </a:moveTo>
                  <a:cubicBezTo>
                    <a:pt x="212" y="154"/>
                    <a:pt x="204" y="146"/>
                    <a:pt x="204" y="136"/>
                  </a:cubicBezTo>
                  <a:cubicBezTo>
                    <a:pt x="204" y="126"/>
                    <a:pt x="212" y="118"/>
                    <a:pt x="222" y="118"/>
                  </a:cubicBezTo>
                  <a:cubicBezTo>
                    <a:pt x="232" y="118"/>
                    <a:pt x="240" y="126"/>
                    <a:pt x="240" y="136"/>
                  </a:cubicBezTo>
                  <a:cubicBezTo>
                    <a:pt x="240" y="146"/>
                    <a:pt x="232" y="154"/>
                    <a:pt x="222" y="154"/>
                  </a:cubicBezTo>
                  <a:close/>
                  <a:moveTo>
                    <a:pt x="54" y="75"/>
                  </a:moveTo>
                  <a:cubicBezTo>
                    <a:pt x="54" y="75"/>
                    <a:pt x="54" y="75"/>
                    <a:pt x="54" y="7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5"/>
                    <a:pt x="64" y="24"/>
                    <a:pt x="66" y="23"/>
                  </a:cubicBezTo>
                  <a:cubicBezTo>
                    <a:pt x="66" y="23"/>
                    <a:pt x="67" y="23"/>
                    <a:pt x="67" y="23"/>
                  </a:cubicBezTo>
                  <a:cubicBezTo>
                    <a:pt x="93" y="19"/>
                    <a:pt x="122" y="17"/>
                    <a:pt x="148" y="17"/>
                  </a:cubicBezTo>
                  <a:cubicBezTo>
                    <a:pt x="173" y="17"/>
                    <a:pt x="203" y="19"/>
                    <a:pt x="228" y="23"/>
                  </a:cubicBezTo>
                  <a:cubicBezTo>
                    <a:pt x="228" y="23"/>
                    <a:pt x="229" y="23"/>
                    <a:pt x="229" y="23"/>
                  </a:cubicBezTo>
                  <a:cubicBezTo>
                    <a:pt x="231" y="24"/>
                    <a:pt x="233" y="25"/>
                    <a:pt x="233" y="27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2" y="76"/>
                    <a:pt x="242" y="76"/>
                    <a:pt x="242" y="77"/>
                  </a:cubicBezTo>
                  <a:cubicBezTo>
                    <a:pt x="242" y="80"/>
                    <a:pt x="239" y="82"/>
                    <a:pt x="236" y="82"/>
                  </a:cubicBezTo>
                  <a:cubicBezTo>
                    <a:pt x="224" y="82"/>
                    <a:pt x="224" y="82"/>
                    <a:pt x="224" y="82"/>
                  </a:cubicBezTo>
                  <a:cubicBezTo>
                    <a:pt x="157" y="66"/>
                    <a:pt x="157" y="66"/>
                    <a:pt x="157" y="66"/>
                  </a:cubicBezTo>
                  <a:cubicBezTo>
                    <a:pt x="157" y="70"/>
                    <a:pt x="157" y="70"/>
                    <a:pt x="157" y="70"/>
                  </a:cubicBezTo>
                  <a:cubicBezTo>
                    <a:pt x="226" y="87"/>
                    <a:pt x="226" y="87"/>
                    <a:pt x="226" y="87"/>
                  </a:cubicBezTo>
                  <a:cubicBezTo>
                    <a:pt x="226" y="91"/>
                    <a:pt x="226" y="91"/>
                    <a:pt x="226" y="91"/>
                  </a:cubicBezTo>
                  <a:cubicBezTo>
                    <a:pt x="190" y="82"/>
                    <a:pt x="190" y="82"/>
                    <a:pt x="190" y="82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6" y="82"/>
                    <a:pt x="54" y="80"/>
                    <a:pt x="54" y="77"/>
                  </a:cubicBezTo>
                  <a:cubicBezTo>
                    <a:pt x="54" y="76"/>
                    <a:pt x="54" y="76"/>
                    <a:pt x="54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6" name="Group 331">
            <a:extLst>
              <a:ext uri="{FF2B5EF4-FFF2-40B4-BE49-F238E27FC236}">
                <a16:creationId xmlns:a16="http://schemas.microsoft.com/office/drawing/2014/main" id="{E145C6BA-4605-9498-E7E8-26F88ECC9E13}"/>
              </a:ext>
            </a:extLst>
          </p:cNvPr>
          <p:cNvGrpSpPr/>
          <p:nvPr/>
        </p:nvGrpSpPr>
        <p:grpSpPr>
          <a:xfrm>
            <a:off x="789858" y="4890036"/>
            <a:ext cx="715135" cy="661754"/>
            <a:chOff x="2732083" y="3999046"/>
            <a:chExt cx="786655" cy="767712"/>
          </a:xfrm>
          <a:gradFill flip="none" rotWithShape="1">
            <a:gsLst>
              <a:gs pos="0">
                <a:srgbClr val="2E6F59">
                  <a:shade val="30000"/>
                  <a:satMod val="115000"/>
                </a:srgbClr>
              </a:gs>
              <a:gs pos="50000">
                <a:srgbClr val="2E6F59">
                  <a:shade val="67500"/>
                  <a:satMod val="115000"/>
                </a:srgbClr>
              </a:gs>
              <a:gs pos="100000">
                <a:srgbClr val="2E6F59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117" name="Freeform 138">
              <a:extLst>
                <a:ext uri="{FF2B5EF4-FFF2-40B4-BE49-F238E27FC236}">
                  <a16:creationId xmlns:a16="http://schemas.microsoft.com/office/drawing/2014/main" id="{9413FBB5-0885-5D96-522A-C02970FD15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2083" y="4251459"/>
              <a:ext cx="513669" cy="515299"/>
            </a:xfrm>
            <a:custGeom>
              <a:avLst/>
              <a:gdLst/>
              <a:ahLst/>
              <a:cxnLst>
                <a:cxn ang="0">
                  <a:pos x="287" y="197"/>
                </a:cxn>
                <a:cxn ang="0">
                  <a:pos x="324" y="197"/>
                </a:cxn>
                <a:cxn ang="0">
                  <a:pos x="327" y="164"/>
                </a:cxn>
                <a:cxn ang="0">
                  <a:pos x="324" y="130"/>
                </a:cxn>
                <a:cxn ang="0">
                  <a:pos x="287" y="130"/>
                </a:cxn>
                <a:cxn ang="0">
                  <a:pos x="275" y="100"/>
                </a:cxn>
                <a:cxn ang="0">
                  <a:pos x="301" y="74"/>
                </a:cxn>
                <a:cxn ang="0">
                  <a:pos x="253" y="27"/>
                </a:cxn>
                <a:cxn ang="0">
                  <a:pos x="229" y="51"/>
                </a:cxn>
                <a:cxn ang="0">
                  <a:pos x="197" y="36"/>
                </a:cxn>
                <a:cxn ang="0">
                  <a:pos x="197" y="4"/>
                </a:cxn>
                <a:cxn ang="0">
                  <a:pos x="164" y="0"/>
                </a:cxn>
                <a:cxn ang="0">
                  <a:pos x="130" y="4"/>
                </a:cxn>
                <a:cxn ang="0">
                  <a:pos x="130" y="33"/>
                </a:cxn>
                <a:cxn ang="0">
                  <a:pos x="93" y="46"/>
                </a:cxn>
                <a:cxn ang="0">
                  <a:pos x="74" y="27"/>
                </a:cxn>
                <a:cxn ang="0">
                  <a:pos x="26" y="74"/>
                </a:cxn>
                <a:cxn ang="0">
                  <a:pos x="44" y="92"/>
                </a:cxn>
                <a:cxn ang="0">
                  <a:pos x="28" y="130"/>
                </a:cxn>
                <a:cxn ang="0">
                  <a:pos x="3" y="130"/>
                </a:cxn>
                <a:cxn ang="0">
                  <a:pos x="0" y="164"/>
                </a:cxn>
                <a:cxn ang="0">
                  <a:pos x="3" y="197"/>
                </a:cxn>
                <a:cxn ang="0">
                  <a:pos x="28" y="197"/>
                </a:cxn>
                <a:cxn ang="0">
                  <a:pos x="44" y="236"/>
                </a:cxn>
                <a:cxn ang="0">
                  <a:pos x="26" y="254"/>
                </a:cxn>
                <a:cxn ang="0">
                  <a:pos x="74" y="301"/>
                </a:cxn>
                <a:cxn ang="0">
                  <a:pos x="93" y="282"/>
                </a:cxn>
                <a:cxn ang="0">
                  <a:pos x="130" y="295"/>
                </a:cxn>
                <a:cxn ang="0">
                  <a:pos x="130" y="324"/>
                </a:cxn>
                <a:cxn ang="0">
                  <a:pos x="164" y="328"/>
                </a:cxn>
                <a:cxn ang="0">
                  <a:pos x="197" y="324"/>
                </a:cxn>
                <a:cxn ang="0">
                  <a:pos x="197" y="292"/>
                </a:cxn>
                <a:cxn ang="0">
                  <a:pos x="229" y="277"/>
                </a:cxn>
                <a:cxn ang="0">
                  <a:pos x="253" y="301"/>
                </a:cxn>
                <a:cxn ang="0">
                  <a:pos x="301" y="254"/>
                </a:cxn>
                <a:cxn ang="0">
                  <a:pos x="275" y="228"/>
                </a:cxn>
                <a:cxn ang="0">
                  <a:pos x="287" y="197"/>
                </a:cxn>
                <a:cxn ang="0">
                  <a:pos x="164" y="223"/>
                </a:cxn>
                <a:cxn ang="0">
                  <a:pos x="105" y="164"/>
                </a:cxn>
                <a:cxn ang="0">
                  <a:pos x="164" y="105"/>
                </a:cxn>
                <a:cxn ang="0">
                  <a:pos x="222" y="164"/>
                </a:cxn>
                <a:cxn ang="0">
                  <a:pos x="164" y="223"/>
                </a:cxn>
              </a:cxnLst>
              <a:rect l="0" t="0" r="r" b="b"/>
              <a:pathLst>
                <a:path w="327" h="328">
                  <a:moveTo>
                    <a:pt x="287" y="197"/>
                  </a:moveTo>
                  <a:cubicBezTo>
                    <a:pt x="324" y="197"/>
                    <a:pt x="324" y="197"/>
                    <a:pt x="324" y="197"/>
                  </a:cubicBezTo>
                  <a:cubicBezTo>
                    <a:pt x="326" y="187"/>
                    <a:pt x="327" y="175"/>
                    <a:pt x="327" y="164"/>
                  </a:cubicBezTo>
                  <a:cubicBezTo>
                    <a:pt x="327" y="152"/>
                    <a:pt x="326" y="141"/>
                    <a:pt x="324" y="13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84" y="120"/>
                    <a:pt x="280" y="109"/>
                    <a:pt x="275" y="100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288" y="55"/>
                    <a:pt x="272" y="39"/>
                    <a:pt x="253" y="27"/>
                  </a:cubicBezTo>
                  <a:cubicBezTo>
                    <a:pt x="229" y="51"/>
                    <a:pt x="229" y="51"/>
                    <a:pt x="229" y="51"/>
                  </a:cubicBezTo>
                  <a:cubicBezTo>
                    <a:pt x="219" y="45"/>
                    <a:pt x="208" y="40"/>
                    <a:pt x="197" y="36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86" y="1"/>
                    <a:pt x="175" y="0"/>
                    <a:pt x="164" y="0"/>
                  </a:cubicBezTo>
                  <a:cubicBezTo>
                    <a:pt x="152" y="0"/>
                    <a:pt x="141" y="1"/>
                    <a:pt x="130" y="4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17" y="35"/>
                    <a:pt x="105" y="40"/>
                    <a:pt x="93" y="4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55" y="39"/>
                    <a:pt x="39" y="55"/>
                    <a:pt x="26" y="74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7" y="104"/>
                    <a:pt x="31" y="117"/>
                    <a:pt x="28" y="130"/>
                  </a:cubicBezTo>
                  <a:cubicBezTo>
                    <a:pt x="3" y="130"/>
                    <a:pt x="3" y="130"/>
                    <a:pt x="3" y="130"/>
                  </a:cubicBezTo>
                  <a:cubicBezTo>
                    <a:pt x="1" y="141"/>
                    <a:pt x="0" y="152"/>
                    <a:pt x="0" y="164"/>
                  </a:cubicBezTo>
                  <a:cubicBezTo>
                    <a:pt x="0" y="175"/>
                    <a:pt x="1" y="187"/>
                    <a:pt x="3" y="197"/>
                  </a:cubicBezTo>
                  <a:cubicBezTo>
                    <a:pt x="28" y="197"/>
                    <a:pt x="28" y="197"/>
                    <a:pt x="28" y="197"/>
                  </a:cubicBezTo>
                  <a:cubicBezTo>
                    <a:pt x="31" y="211"/>
                    <a:pt x="37" y="224"/>
                    <a:pt x="44" y="236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39" y="273"/>
                    <a:pt x="55" y="289"/>
                    <a:pt x="74" y="301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105" y="288"/>
                    <a:pt x="117" y="293"/>
                    <a:pt x="130" y="295"/>
                  </a:cubicBezTo>
                  <a:cubicBezTo>
                    <a:pt x="130" y="324"/>
                    <a:pt x="130" y="324"/>
                    <a:pt x="130" y="324"/>
                  </a:cubicBezTo>
                  <a:cubicBezTo>
                    <a:pt x="141" y="327"/>
                    <a:pt x="152" y="328"/>
                    <a:pt x="164" y="328"/>
                  </a:cubicBezTo>
                  <a:cubicBezTo>
                    <a:pt x="175" y="328"/>
                    <a:pt x="186" y="327"/>
                    <a:pt x="197" y="324"/>
                  </a:cubicBezTo>
                  <a:cubicBezTo>
                    <a:pt x="197" y="292"/>
                    <a:pt x="197" y="292"/>
                    <a:pt x="197" y="292"/>
                  </a:cubicBezTo>
                  <a:cubicBezTo>
                    <a:pt x="208" y="288"/>
                    <a:pt x="219" y="283"/>
                    <a:pt x="229" y="277"/>
                  </a:cubicBezTo>
                  <a:cubicBezTo>
                    <a:pt x="253" y="301"/>
                    <a:pt x="253" y="301"/>
                    <a:pt x="253" y="301"/>
                  </a:cubicBezTo>
                  <a:cubicBezTo>
                    <a:pt x="272" y="289"/>
                    <a:pt x="288" y="273"/>
                    <a:pt x="301" y="254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80" y="219"/>
                    <a:pt x="284" y="208"/>
                    <a:pt x="287" y="197"/>
                  </a:cubicBezTo>
                  <a:close/>
                  <a:moveTo>
                    <a:pt x="164" y="223"/>
                  </a:moveTo>
                  <a:cubicBezTo>
                    <a:pt x="131" y="223"/>
                    <a:pt x="105" y="196"/>
                    <a:pt x="105" y="164"/>
                  </a:cubicBezTo>
                  <a:cubicBezTo>
                    <a:pt x="105" y="132"/>
                    <a:pt x="131" y="105"/>
                    <a:pt x="164" y="105"/>
                  </a:cubicBezTo>
                  <a:cubicBezTo>
                    <a:pt x="196" y="105"/>
                    <a:pt x="222" y="132"/>
                    <a:pt x="222" y="164"/>
                  </a:cubicBezTo>
                  <a:cubicBezTo>
                    <a:pt x="222" y="196"/>
                    <a:pt x="196" y="223"/>
                    <a:pt x="164" y="2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139">
              <a:extLst>
                <a:ext uri="{FF2B5EF4-FFF2-40B4-BE49-F238E27FC236}">
                  <a16:creationId xmlns:a16="http://schemas.microsoft.com/office/drawing/2014/main" id="{6DF53BB7-CBF5-CF71-3C80-05E4C7118E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7371" y="3999046"/>
              <a:ext cx="391367" cy="391368"/>
            </a:xfrm>
            <a:custGeom>
              <a:avLst/>
              <a:gdLst/>
              <a:ahLst/>
              <a:cxnLst>
                <a:cxn ang="0">
                  <a:pos x="218" y="150"/>
                </a:cxn>
                <a:cxn ang="0">
                  <a:pos x="246" y="150"/>
                </a:cxn>
                <a:cxn ang="0">
                  <a:pos x="249" y="124"/>
                </a:cxn>
                <a:cxn ang="0">
                  <a:pos x="246" y="99"/>
                </a:cxn>
                <a:cxn ang="0">
                  <a:pos x="218" y="99"/>
                </a:cxn>
                <a:cxn ang="0">
                  <a:pos x="209" y="76"/>
                </a:cxn>
                <a:cxn ang="0">
                  <a:pos x="228" y="56"/>
                </a:cxn>
                <a:cxn ang="0">
                  <a:pos x="192" y="20"/>
                </a:cxn>
                <a:cxn ang="0">
                  <a:pos x="174" y="39"/>
                </a:cxn>
                <a:cxn ang="0">
                  <a:pos x="150" y="27"/>
                </a:cxn>
                <a:cxn ang="0">
                  <a:pos x="150" y="3"/>
                </a:cxn>
                <a:cxn ang="0">
                  <a:pos x="124" y="0"/>
                </a:cxn>
                <a:cxn ang="0">
                  <a:pos x="99" y="3"/>
                </a:cxn>
                <a:cxn ang="0">
                  <a:pos x="99" y="25"/>
                </a:cxn>
                <a:cxn ang="0">
                  <a:pos x="71" y="35"/>
                </a:cxn>
                <a:cxn ang="0">
                  <a:pos x="56" y="20"/>
                </a:cxn>
                <a:cxn ang="0">
                  <a:pos x="20" y="56"/>
                </a:cxn>
                <a:cxn ang="0">
                  <a:pos x="34" y="70"/>
                </a:cxn>
                <a:cxn ang="0">
                  <a:pos x="21" y="99"/>
                </a:cxn>
                <a:cxn ang="0">
                  <a:pos x="3" y="99"/>
                </a:cxn>
                <a:cxn ang="0">
                  <a:pos x="0" y="124"/>
                </a:cxn>
                <a:cxn ang="0">
                  <a:pos x="3" y="150"/>
                </a:cxn>
                <a:cxn ang="0">
                  <a:pos x="21" y="150"/>
                </a:cxn>
                <a:cxn ang="0">
                  <a:pos x="34" y="179"/>
                </a:cxn>
                <a:cxn ang="0">
                  <a:pos x="20" y="192"/>
                </a:cxn>
                <a:cxn ang="0">
                  <a:pos x="56" y="228"/>
                </a:cxn>
                <a:cxn ang="0">
                  <a:pos x="71" y="214"/>
                </a:cxn>
                <a:cxn ang="0">
                  <a:pos x="99" y="224"/>
                </a:cxn>
                <a:cxn ang="0">
                  <a:pos x="99" y="246"/>
                </a:cxn>
                <a:cxn ang="0">
                  <a:pos x="124" y="249"/>
                </a:cxn>
                <a:cxn ang="0">
                  <a:pos x="150" y="246"/>
                </a:cxn>
                <a:cxn ang="0">
                  <a:pos x="150" y="222"/>
                </a:cxn>
                <a:cxn ang="0">
                  <a:pos x="174" y="210"/>
                </a:cxn>
                <a:cxn ang="0">
                  <a:pos x="192" y="228"/>
                </a:cxn>
                <a:cxn ang="0">
                  <a:pos x="228" y="192"/>
                </a:cxn>
                <a:cxn ang="0">
                  <a:pos x="209" y="173"/>
                </a:cxn>
                <a:cxn ang="0">
                  <a:pos x="218" y="150"/>
                </a:cxn>
                <a:cxn ang="0">
                  <a:pos x="124" y="169"/>
                </a:cxn>
                <a:cxn ang="0">
                  <a:pos x="80" y="124"/>
                </a:cxn>
                <a:cxn ang="0">
                  <a:pos x="124" y="80"/>
                </a:cxn>
                <a:cxn ang="0">
                  <a:pos x="169" y="124"/>
                </a:cxn>
                <a:cxn ang="0">
                  <a:pos x="124" y="169"/>
                </a:cxn>
              </a:cxnLst>
              <a:rect l="0" t="0" r="r" b="b"/>
              <a:pathLst>
                <a:path w="249" h="249">
                  <a:moveTo>
                    <a:pt x="218" y="150"/>
                  </a:moveTo>
                  <a:cubicBezTo>
                    <a:pt x="246" y="150"/>
                    <a:pt x="246" y="150"/>
                    <a:pt x="246" y="150"/>
                  </a:cubicBezTo>
                  <a:cubicBezTo>
                    <a:pt x="248" y="142"/>
                    <a:pt x="249" y="133"/>
                    <a:pt x="249" y="124"/>
                  </a:cubicBezTo>
                  <a:cubicBezTo>
                    <a:pt x="249" y="116"/>
                    <a:pt x="248" y="107"/>
                    <a:pt x="246" y="99"/>
                  </a:cubicBezTo>
                  <a:cubicBezTo>
                    <a:pt x="218" y="99"/>
                    <a:pt x="218" y="99"/>
                    <a:pt x="218" y="99"/>
                  </a:cubicBezTo>
                  <a:cubicBezTo>
                    <a:pt x="216" y="91"/>
                    <a:pt x="213" y="83"/>
                    <a:pt x="209" y="7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19" y="42"/>
                    <a:pt x="207" y="30"/>
                    <a:pt x="192" y="20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67" y="34"/>
                    <a:pt x="158" y="30"/>
                    <a:pt x="150" y="27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42" y="1"/>
                    <a:pt x="133" y="0"/>
                    <a:pt x="124" y="0"/>
                  </a:cubicBezTo>
                  <a:cubicBezTo>
                    <a:pt x="116" y="0"/>
                    <a:pt x="107" y="1"/>
                    <a:pt x="99" y="3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89" y="27"/>
                    <a:pt x="80" y="30"/>
                    <a:pt x="71" y="3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42" y="30"/>
                    <a:pt x="30" y="42"/>
                    <a:pt x="20" y="56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8" y="79"/>
                    <a:pt x="24" y="89"/>
                    <a:pt x="21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1" y="107"/>
                    <a:pt x="0" y="116"/>
                    <a:pt x="0" y="124"/>
                  </a:cubicBezTo>
                  <a:cubicBezTo>
                    <a:pt x="0" y="133"/>
                    <a:pt x="1" y="142"/>
                    <a:pt x="3" y="150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4" y="160"/>
                    <a:pt x="28" y="170"/>
                    <a:pt x="34" y="179"/>
                  </a:cubicBezTo>
                  <a:cubicBezTo>
                    <a:pt x="20" y="192"/>
                    <a:pt x="20" y="192"/>
                    <a:pt x="20" y="192"/>
                  </a:cubicBezTo>
                  <a:cubicBezTo>
                    <a:pt x="30" y="207"/>
                    <a:pt x="42" y="219"/>
                    <a:pt x="56" y="228"/>
                  </a:cubicBezTo>
                  <a:cubicBezTo>
                    <a:pt x="71" y="214"/>
                    <a:pt x="71" y="214"/>
                    <a:pt x="71" y="214"/>
                  </a:cubicBezTo>
                  <a:cubicBezTo>
                    <a:pt x="80" y="218"/>
                    <a:pt x="89" y="222"/>
                    <a:pt x="99" y="224"/>
                  </a:cubicBezTo>
                  <a:cubicBezTo>
                    <a:pt x="99" y="246"/>
                    <a:pt x="99" y="246"/>
                    <a:pt x="99" y="246"/>
                  </a:cubicBezTo>
                  <a:cubicBezTo>
                    <a:pt x="107" y="248"/>
                    <a:pt x="116" y="249"/>
                    <a:pt x="124" y="249"/>
                  </a:cubicBezTo>
                  <a:cubicBezTo>
                    <a:pt x="133" y="249"/>
                    <a:pt x="142" y="248"/>
                    <a:pt x="150" y="246"/>
                  </a:cubicBezTo>
                  <a:cubicBezTo>
                    <a:pt x="150" y="222"/>
                    <a:pt x="150" y="222"/>
                    <a:pt x="150" y="222"/>
                  </a:cubicBezTo>
                  <a:cubicBezTo>
                    <a:pt x="158" y="219"/>
                    <a:pt x="167" y="215"/>
                    <a:pt x="174" y="210"/>
                  </a:cubicBezTo>
                  <a:cubicBezTo>
                    <a:pt x="192" y="228"/>
                    <a:pt x="192" y="228"/>
                    <a:pt x="192" y="228"/>
                  </a:cubicBezTo>
                  <a:cubicBezTo>
                    <a:pt x="207" y="219"/>
                    <a:pt x="219" y="207"/>
                    <a:pt x="228" y="192"/>
                  </a:cubicBezTo>
                  <a:cubicBezTo>
                    <a:pt x="209" y="173"/>
                    <a:pt x="209" y="173"/>
                    <a:pt x="209" y="173"/>
                  </a:cubicBezTo>
                  <a:cubicBezTo>
                    <a:pt x="213" y="166"/>
                    <a:pt x="216" y="158"/>
                    <a:pt x="218" y="150"/>
                  </a:cubicBezTo>
                  <a:close/>
                  <a:moveTo>
                    <a:pt x="124" y="169"/>
                  </a:moveTo>
                  <a:cubicBezTo>
                    <a:pt x="100" y="169"/>
                    <a:pt x="80" y="149"/>
                    <a:pt x="80" y="124"/>
                  </a:cubicBezTo>
                  <a:cubicBezTo>
                    <a:pt x="80" y="100"/>
                    <a:pt x="100" y="80"/>
                    <a:pt x="124" y="80"/>
                  </a:cubicBezTo>
                  <a:cubicBezTo>
                    <a:pt x="149" y="80"/>
                    <a:pt x="169" y="100"/>
                    <a:pt x="169" y="124"/>
                  </a:cubicBezTo>
                  <a:cubicBezTo>
                    <a:pt x="169" y="149"/>
                    <a:pt x="149" y="169"/>
                    <a:pt x="124" y="16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40">
              <a:extLst>
                <a:ext uri="{FF2B5EF4-FFF2-40B4-BE49-F238E27FC236}">
                  <a16:creationId xmlns:a16="http://schemas.microsoft.com/office/drawing/2014/main" id="{6E84BD76-6C80-F292-BA79-EC062AD0A4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2896" y="4002220"/>
              <a:ext cx="246235" cy="246234"/>
            </a:xfrm>
            <a:custGeom>
              <a:avLst/>
              <a:gdLst/>
              <a:ahLst/>
              <a:cxnLst>
                <a:cxn ang="0">
                  <a:pos x="138" y="95"/>
                </a:cxn>
                <a:cxn ang="0">
                  <a:pos x="156" y="95"/>
                </a:cxn>
                <a:cxn ang="0">
                  <a:pos x="157" y="79"/>
                </a:cxn>
                <a:cxn ang="0">
                  <a:pos x="156" y="63"/>
                </a:cxn>
                <a:cxn ang="0">
                  <a:pos x="138" y="63"/>
                </a:cxn>
                <a:cxn ang="0">
                  <a:pos x="132" y="48"/>
                </a:cxn>
                <a:cxn ang="0">
                  <a:pos x="145" y="36"/>
                </a:cxn>
                <a:cxn ang="0">
                  <a:pos x="122" y="13"/>
                </a:cxn>
                <a:cxn ang="0">
                  <a:pos x="110" y="25"/>
                </a:cxn>
                <a:cxn ang="0">
                  <a:pos x="95" y="17"/>
                </a:cxn>
                <a:cxn ang="0">
                  <a:pos x="95" y="2"/>
                </a:cxn>
                <a:cxn ang="0">
                  <a:pos x="79" y="0"/>
                </a:cxn>
                <a:cxn ang="0">
                  <a:pos x="63" y="2"/>
                </a:cxn>
                <a:cxn ang="0">
                  <a:pos x="63" y="16"/>
                </a:cxn>
                <a:cxn ang="0">
                  <a:pos x="45" y="22"/>
                </a:cxn>
                <a:cxn ang="0">
                  <a:pos x="36" y="13"/>
                </a:cxn>
                <a:cxn ang="0">
                  <a:pos x="13" y="36"/>
                </a:cxn>
                <a:cxn ang="0">
                  <a:pos x="21" y="44"/>
                </a:cxn>
                <a:cxn ang="0">
                  <a:pos x="13" y="63"/>
                </a:cxn>
                <a:cxn ang="0">
                  <a:pos x="2" y="63"/>
                </a:cxn>
                <a:cxn ang="0">
                  <a:pos x="0" y="79"/>
                </a:cxn>
                <a:cxn ang="0">
                  <a:pos x="2" y="95"/>
                </a:cxn>
                <a:cxn ang="0">
                  <a:pos x="13" y="95"/>
                </a:cxn>
                <a:cxn ang="0">
                  <a:pos x="21" y="113"/>
                </a:cxn>
                <a:cxn ang="0">
                  <a:pos x="13" y="122"/>
                </a:cxn>
                <a:cxn ang="0">
                  <a:pos x="36" y="145"/>
                </a:cxn>
                <a:cxn ang="0">
                  <a:pos x="45" y="135"/>
                </a:cxn>
                <a:cxn ang="0">
                  <a:pos x="63" y="142"/>
                </a:cxn>
                <a:cxn ang="0">
                  <a:pos x="63" y="156"/>
                </a:cxn>
                <a:cxn ang="0">
                  <a:pos x="79" y="157"/>
                </a:cxn>
                <a:cxn ang="0">
                  <a:pos x="95" y="156"/>
                </a:cxn>
                <a:cxn ang="0">
                  <a:pos x="95" y="140"/>
                </a:cxn>
                <a:cxn ang="0">
                  <a:pos x="110" y="133"/>
                </a:cxn>
                <a:cxn ang="0">
                  <a:pos x="122" y="145"/>
                </a:cxn>
                <a:cxn ang="0">
                  <a:pos x="145" y="122"/>
                </a:cxn>
                <a:cxn ang="0">
                  <a:pos x="132" y="110"/>
                </a:cxn>
                <a:cxn ang="0">
                  <a:pos x="138" y="95"/>
                </a:cxn>
                <a:cxn ang="0">
                  <a:pos x="79" y="107"/>
                </a:cxn>
                <a:cxn ang="0">
                  <a:pos x="51" y="79"/>
                </a:cxn>
                <a:cxn ang="0">
                  <a:pos x="79" y="51"/>
                </a:cxn>
                <a:cxn ang="0">
                  <a:pos x="107" y="79"/>
                </a:cxn>
                <a:cxn ang="0">
                  <a:pos x="79" y="107"/>
                </a:cxn>
              </a:cxnLst>
              <a:rect l="0" t="0" r="r" b="b"/>
              <a:pathLst>
                <a:path w="157" h="157">
                  <a:moveTo>
                    <a:pt x="138" y="95"/>
                  </a:moveTo>
                  <a:cubicBezTo>
                    <a:pt x="156" y="95"/>
                    <a:pt x="156" y="95"/>
                    <a:pt x="156" y="95"/>
                  </a:cubicBezTo>
                  <a:cubicBezTo>
                    <a:pt x="157" y="90"/>
                    <a:pt x="157" y="84"/>
                    <a:pt x="157" y="79"/>
                  </a:cubicBezTo>
                  <a:cubicBezTo>
                    <a:pt x="157" y="73"/>
                    <a:pt x="157" y="68"/>
                    <a:pt x="156" y="6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7" y="58"/>
                    <a:pt x="135" y="53"/>
                    <a:pt x="132" y="48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39" y="27"/>
                    <a:pt x="131" y="19"/>
                    <a:pt x="122" y="13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5" y="22"/>
                    <a:pt x="100" y="19"/>
                    <a:pt x="95" y="17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0" y="1"/>
                    <a:pt x="84" y="0"/>
                    <a:pt x="79" y="0"/>
                  </a:cubicBezTo>
                  <a:cubicBezTo>
                    <a:pt x="73" y="0"/>
                    <a:pt x="68" y="1"/>
                    <a:pt x="63" y="2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56" y="17"/>
                    <a:pt x="50" y="19"/>
                    <a:pt x="45" y="2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7" y="19"/>
                    <a:pt x="19" y="27"/>
                    <a:pt x="13" y="36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8" y="50"/>
                    <a:pt x="15" y="56"/>
                    <a:pt x="13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8"/>
                    <a:pt x="0" y="73"/>
                    <a:pt x="0" y="79"/>
                  </a:cubicBezTo>
                  <a:cubicBezTo>
                    <a:pt x="0" y="84"/>
                    <a:pt x="1" y="90"/>
                    <a:pt x="2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5" y="101"/>
                    <a:pt x="18" y="108"/>
                    <a:pt x="21" y="113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9" y="131"/>
                    <a:pt x="27" y="139"/>
                    <a:pt x="36" y="14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0" y="138"/>
                    <a:pt x="56" y="141"/>
                    <a:pt x="63" y="142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8" y="157"/>
                    <a:pt x="73" y="157"/>
                    <a:pt x="79" y="157"/>
                  </a:cubicBezTo>
                  <a:cubicBezTo>
                    <a:pt x="84" y="157"/>
                    <a:pt x="90" y="157"/>
                    <a:pt x="95" y="156"/>
                  </a:cubicBezTo>
                  <a:cubicBezTo>
                    <a:pt x="95" y="140"/>
                    <a:pt x="95" y="140"/>
                    <a:pt x="95" y="140"/>
                  </a:cubicBezTo>
                  <a:cubicBezTo>
                    <a:pt x="100" y="139"/>
                    <a:pt x="105" y="136"/>
                    <a:pt x="110" y="133"/>
                  </a:cubicBezTo>
                  <a:cubicBezTo>
                    <a:pt x="122" y="145"/>
                    <a:pt x="122" y="145"/>
                    <a:pt x="122" y="145"/>
                  </a:cubicBezTo>
                  <a:cubicBezTo>
                    <a:pt x="131" y="139"/>
                    <a:pt x="139" y="131"/>
                    <a:pt x="145" y="122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5" y="105"/>
                    <a:pt x="137" y="100"/>
                    <a:pt x="138" y="95"/>
                  </a:cubicBezTo>
                  <a:close/>
                  <a:moveTo>
                    <a:pt x="79" y="107"/>
                  </a:moveTo>
                  <a:cubicBezTo>
                    <a:pt x="63" y="107"/>
                    <a:pt x="51" y="94"/>
                    <a:pt x="51" y="79"/>
                  </a:cubicBezTo>
                  <a:cubicBezTo>
                    <a:pt x="51" y="63"/>
                    <a:pt x="63" y="51"/>
                    <a:pt x="79" y="51"/>
                  </a:cubicBezTo>
                  <a:cubicBezTo>
                    <a:pt x="94" y="51"/>
                    <a:pt x="107" y="63"/>
                    <a:pt x="107" y="79"/>
                  </a:cubicBezTo>
                  <a:cubicBezTo>
                    <a:pt x="107" y="94"/>
                    <a:pt x="94" y="107"/>
                    <a:pt x="79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41">
              <a:extLst>
                <a:ext uri="{FF2B5EF4-FFF2-40B4-BE49-F238E27FC236}">
                  <a16:creationId xmlns:a16="http://schemas.microsoft.com/office/drawing/2014/main" id="{31B4BFA0-9450-94A7-911A-136937EB6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6437" y="4383213"/>
              <a:ext cx="246235" cy="247865"/>
            </a:xfrm>
            <a:custGeom>
              <a:avLst/>
              <a:gdLst/>
              <a:ahLst/>
              <a:cxnLst>
                <a:cxn ang="0">
                  <a:pos x="138" y="95"/>
                </a:cxn>
                <a:cxn ang="0">
                  <a:pos x="155" y="95"/>
                </a:cxn>
                <a:cxn ang="0">
                  <a:pos x="157" y="79"/>
                </a:cxn>
                <a:cxn ang="0">
                  <a:pos x="155" y="63"/>
                </a:cxn>
                <a:cxn ang="0">
                  <a:pos x="138" y="63"/>
                </a:cxn>
                <a:cxn ang="0">
                  <a:pos x="132" y="48"/>
                </a:cxn>
                <a:cxn ang="0">
                  <a:pos x="144" y="36"/>
                </a:cxn>
                <a:cxn ang="0">
                  <a:pos x="121" y="13"/>
                </a:cxn>
                <a:cxn ang="0">
                  <a:pos x="110" y="25"/>
                </a:cxn>
                <a:cxn ang="0">
                  <a:pos x="94" y="18"/>
                </a:cxn>
                <a:cxn ang="0">
                  <a:pos x="94" y="2"/>
                </a:cxn>
                <a:cxn ang="0">
                  <a:pos x="78" y="0"/>
                </a:cxn>
                <a:cxn ang="0">
                  <a:pos x="62" y="2"/>
                </a:cxn>
                <a:cxn ang="0">
                  <a:pos x="62" y="16"/>
                </a:cxn>
                <a:cxn ang="0">
                  <a:pos x="45" y="22"/>
                </a:cxn>
                <a:cxn ang="0">
                  <a:pos x="35" y="13"/>
                </a:cxn>
                <a:cxn ang="0">
                  <a:pos x="12" y="36"/>
                </a:cxn>
                <a:cxn ang="0">
                  <a:pos x="21" y="44"/>
                </a:cxn>
                <a:cxn ang="0">
                  <a:pos x="13" y="63"/>
                </a:cxn>
                <a:cxn ang="0">
                  <a:pos x="1" y="63"/>
                </a:cxn>
                <a:cxn ang="0">
                  <a:pos x="0" y="79"/>
                </a:cxn>
                <a:cxn ang="0">
                  <a:pos x="1" y="95"/>
                </a:cxn>
                <a:cxn ang="0">
                  <a:pos x="13" y="95"/>
                </a:cxn>
                <a:cxn ang="0">
                  <a:pos x="21" y="113"/>
                </a:cxn>
                <a:cxn ang="0">
                  <a:pos x="12" y="122"/>
                </a:cxn>
                <a:cxn ang="0">
                  <a:pos x="35" y="145"/>
                </a:cxn>
                <a:cxn ang="0">
                  <a:pos x="45" y="136"/>
                </a:cxn>
                <a:cxn ang="0">
                  <a:pos x="62" y="142"/>
                </a:cxn>
                <a:cxn ang="0">
                  <a:pos x="62" y="156"/>
                </a:cxn>
                <a:cxn ang="0">
                  <a:pos x="78" y="158"/>
                </a:cxn>
                <a:cxn ang="0">
                  <a:pos x="94" y="156"/>
                </a:cxn>
                <a:cxn ang="0">
                  <a:pos x="94" y="140"/>
                </a:cxn>
                <a:cxn ang="0">
                  <a:pos x="110" y="133"/>
                </a:cxn>
                <a:cxn ang="0">
                  <a:pos x="121" y="145"/>
                </a:cxn>
                <a:cxn ang="0">
                  <a:pos x="144" y="122"/>
                </a:cxn>
                <a:cxn ang="0">
                  <a:pos x="132" y="110"/>
                </a:cxn>
                <a:cxn ang="0">
                  <a:pos x="138" y="95"/>
                </a:cxn>
                <a:cxn ang="0">
                  <a:pos x="78" y="107"/>
                </a:cxn>
                <a:cxn ang="0">
                  <a:pos x="50" y="79"/>
                </a:cxn>
                <a:cxn ang="0">
                  <a:pos x="78" y="51"/>
                </a:cxn>
                <a:cxn ang="0">
                  <a:pos x="106" y="79"/>
                </a:cxn>
                <a:cxn ang="0">
                  <a:pos x="78" y="107"/>
                </a:cxn>
              </a:cxnLst>
              <a:rect l="0" t="0" r="r" b="b"/>
              <a:pathLst>
                <a:path w="157" h="158">
                  <a:moveTo>
                    <a:pt x="138" y="95"/>
                  </a:moveTo>
                  <a:cubicBezTo>
                    <a:pt x="155" y="95"/>
                    <a:pt x="155" y="95"/>
                    <a:pt x="155" y="95"/>
                  </a:cubicBezTo>
                  <a:cubicBezTo>
                    <a:pt x="156" y="90"/>
                    <a:pt x="157" y="84"/>
                    <a:pt x="157" y="79"/>
                  </a:cubicBezTo>
                  <a:cubicBezTo>
                    <a:pt x="157" y="73"/>
                    <a:pt x="156" y="68"/>
                    <a:pt x="155" y="6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6" y="58"/>
                    <a:pt x="134" y="53"/>
                    <a:pt x="132" y="48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38" y="27"/>
                    <a:pt x="130" y="19"/>
                    <a:pt x="121" y="13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5" y="22"/>
                    <a:pt x="100" y="19"/>
                    <a:pt x="94" y="18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89" y="1"/>
                    <a:pt x="84" y="0"/>
                    <a:pt x="78" y="0"/>
                  </a:cubicBezTo>
                  <a:cubicBezTo>
                    <a:pt x="73" y="0"/>
                    <a:pt x="67" y="1"/>
                    <a:pt x="62" y="2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56" y="17"/>
                    <a:pt x="50" y="19"/>
                    <a:pt x="45" y="2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26" y="19"/>
                    <a:pt x="18" y="27"/>
                    <a:pt x="12" y="36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7" y="50"/>
                    <a:pt x="15" y="56"/>
                    <a:pt x="13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8"/>
                    <a:pt x="0" y="73"/>
                    <a:pt x="0" y="79"/>
                  </a:cubicBezTo>
                  <a:cubicBezTo>
                    <a:pt x="0" y="84"/>
                    <a:pt x="0" y="90"/>
                    <a:pt x="1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5" y="102"/>
                    <a:pt x="17" y="108"/>
                    <a:pt x="21" y="113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8" y="131"/>
                    <a:pt x="26" y="139"/>
                    <a:pt x="35" y="145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50" y="138"/>
                    <a:pt x="56" y="141"/>
                    <a:pt x="62" y="142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7" y="157"/>
                    <a:pt x="73" y="158"/>
                    <a:pt x="78" y="158"/>
                  </a:cubicBezTo>
                  <a:cubicBezTo>
                    <a:pt x="84" y="158"/>
                    <a:pt x="89" y="157"/>
                    <a:pt x="94" y="156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100" y="139"/>
                    <a:pt x="105" y="136"/>
                    <a:pt x="110" y="133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30" y="139"/>
                    <a:pt x="138" y="131"/>
                    <a:pt x="144" y="122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4" y="105"/>
                    <a:pt x="136" y="100"/>
                    <a:pt x="138" y="95"/>
                  </a:cubicBezTo>
                  <a:close/>
                  <a:moveTo>
                    <a:pt x="78" y="107"/>
                  </a:moveTo>
                  <a:cubicBezTo>
                    <a:pt x="63" y="107"/>
                    <a:pt x="50" y="95"/>
                    <a:pt x="50" y="79"/>
                  </a:cubicBezTo>
                  <a:cubicBezTo>
                    <a:pt x="50" y="63"/>
                    <a:pt x="63" y="51"/>
                    <a:pt x="78" y="51"/>
                  </a:cubicBezTo>
                  <a:cubicBezTo>
                    <a:pt x="94" y="51"/>
                    <a:pt x="106" y="63"/>
                    <a:pt x="106" y="79"/>
                  </a:cubicBezTo>
                  <a:cubicBezTo>
                    <a:pt x="106" y="95"/>
                    <a:pt x="94" y="107"/>
                    <a:pt x="78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2" name="Freeform 137">
            <a:extLst>
              <a:ext uri="{FF2B5EF4-FFF2-40B4-BE49-F238E27FC236}">
                <a16:creationId xmlns:a16="http://schemas.microsoft.com/office/drawing/2014/main" id="{5DCC4501-5429-4A67-9D64-68938410A368}"/>
              </a:ext>
            </a:extLst>
          </p:cNvPr>
          <p:cNvSpPr>
            <a:spLocks noEditPoints="1"/>
          </p:cNvSpPr>
          <p:nvPr/>
        </p:nvSpPr>
        <p:spPr bwMode="auto">
          <a:xfrm>
            <a:off x="5813237" y="3583678"/>
            <a:ext cx="674423" cy="624022"/>
          </a:xfrm>
          <a:custGeom>
            <a:avLst/>
            <a:gdLst>
              <a:gd name="T0" fmla="*/ 93 w 285"/>
              <a:gd name="T1" fmla="*/ 252 h 263"/>
              <a:gd name="T2" fmla="*/ 72 w 285"/>
              <a:gd name="T3" fmla="*/ 252 h 263"/>
              <a:gd name="T4" fmla="*/ 132 w 285"/>
              <a:gd name="T5" fmla="*/ 252 h 263"/>
              <a:gd name="T6" fmla="*/ 111 w 285"/>
              <a:gd name="T7" fmla="*/ 252 h 263"/>
              <a:gd name="T8" fmla="*/ 171 w 285"/>
              <a:gd name="T9" fmla="*/ 252 h 263"/>
              <a:gd name="T10" fmla="*/ 150 w 285"/>
              <a:gd name="T11" fmla="*/ 252 h 263"/>
              <a:gd name="T12" fmla="*/ 210 w 285"/>
              <a:gd name="T13" fmla="*/ 252 h 263"/>
              <a:gd name="T14" fmla="*/ 189 w 285"/>
              <a:gd name="T15" fmla="*/ 252 h 263"/>
              <a:gd name="T16" fmla="*/ 72 w 285"/>
              <a:gd name="T17" fmla="*/ 10 h 263"/>
              <a:gd name="T18" fmla="*/ 93 w 285"/>
              <a:gd name="T19" fmla="*/ 10 h 263"/>
              <a:gd name="T20" fmla="*/ 111 w 285"/>
              <a:gd name="T21" fmla="*/ 10 h 263"/>
              <a:gd name="T22" fmla="*/ 132 w 285"/>
              <a:gd name="T23" fmla="*/ 10 h 263"/>
              <a:gd name="T24" fmla="*/ 150 w 285"/>
              <a:gd name="T25" fmla="*/ 10 h 263"/>
              <a:gd name="T26" fmla="*/ 171 w 285"/>
              <a:gd name="T27" fmla="*/ 10 h 263"/>
              <a:gd name="T28" fmla="*/ 189 w 285"/>
              <a:gd name="T29" fmla="*/ 10 h 263"/>
              <a:gd name="T30" fmla="*/ 210 w 285"/>
              <a:gd name="T31" fmla="*/ 10 h 263"/>
              <a:gd name="T32" fmla="*/ 19 w 285"/>
              <a:gd name="T33" fmla="*/ 86 h 263"/>
              <a:gd name="T34" fmla="*/ 46 w 285"/>
              <a:gd name="T35" fmla="*/ 76 h 263"/>
              <a:gd name="T36" fmla="*/ 0 w 285"/>
              <a:gd name="T37" fmla="*/ 80 h 263"/>
              <a:gd name="T38" fmla="*/ 4 w 285"/>
              <a:gd name="T39" fmla="*/ 105 h 263"/>
              <a:gd name="T40" fmla="*/ 19 w 285"/>
              <a:gd name="T41" fmla="*/ 124 h 263"/>
              <a:gd name="T42" fmla="*/ 46 w 285"/>
              <a:gd name="T43" fmla="*/ 114 h 263"/>
              <a:gd name="T44" fmla="*/ 19 w 285"/>
              <a:gd name="T45" fmla="*/ 96 h 263"/>
              <a:gd name="T46" fmla="*/ 7 w 285"/>
              <a:gd name="T47" fmla="*/ 140 h 263"/>
              <a:gd name="T48" fmla="*/ 0 w 285"/>
              <a:gd name="T49" fmla="*/ 171 h 263"/>
              <a:gd name="T50" fmla="*/ 22 w 285"/>
              <a:gd name="T51" fmla="*/ 152 h 263"/>
              <a:gd name="T52" fmla="*/ 24 w 285"/>
              <a:gd name="T53" fmla="*/ 134 h 263"/>
              <a:gd name="T54" fmla="*/ 7 w 285"/>
              <a:gd name="T55" fmla="*/ 178 h 263"/>
              <a:gd name="T56" fmla="*/ 0 w 285"/>
              <a:gd name="T57" fmla="*/ 201 h 263"/>
              <a:gd name="T58" fmla="*/ 19 w 285"/>
              <a:gd name="T59" fmla="*/ 194 h 263"/>
              <a:gd name="T60" fmla="*/ 46 w 285"/>
              <a:gd name="T61" fmla="*/ 172 h 263"/>
              <a:gd name="T62" fmla="*/ 262 w 285"/>
              <a:gd name="T63" fmla="*/ 57 h 263"/>
              <a:gd name="T64" fmla="*/ 262 w 285"/>
              <a:gd name="T65" fmla="*/ 76 h 263"/>
              <a:gd name="T66" fmla="*/ 285 w 285"/>
              <a:gd name="T67" fmla="*/ 95 h 263"/>
              <a:gd name="T68" fmla="*/ 278 w 285"/>
              <a:gd name="T69" fmla="*/ 102 h 263"/>
              <a:gd name="T70" fmla="*/ 237 w 285"/>
              <a:gd name="T71" fmla="*/ 96 h 263"/>
              <a:gd name="T72" fmla="*/ 266 w 285"/>
              <a:gd name="T73" fmla="*/ 118 h 263"/>
              <a:gd name="T74" fmla="*/ 285 w 285"/>
              <a:gd name="T75" fmla="*/ 118 h 263"/>
              <a:gd name="T76" fmla="*/ 278 w 285"/>
              <a:gd name="T77" fmla="*/ 140 h 263"/>
              <a:gd name="T78" fmla="*/ 237 w 285"/>
              <a:gd name="T79" fmla="*/ 134 h 263"/>
              <a:gd name="T80" fmla="*/ 266 w 285"/>
              <a:gd name="T81" fmla="*/ 156 h 263"/>
              <a:gd name="T82" fmla="*/ 285 w 285"/>
              <a:gd name="T83" fmla="*/ 156 h 263"/>
              <a:gd name="T84" fmla="*/ 278 w 285"/>
              <a:gd name="T85" fmla="*/ 178 h 263"/>
              <a:gd name="T86" fmla="*/ 237 w 285"/>
              <a:gd name="T87" fmla="*/ 172 h 263"/>
              <a:gd name="T88" fmla="*/ 266 w 285"/>
              <a:gd name="T89" fmla="*/ 194 h 263"/>
              <a:gd name="T90" fmla="*/ 285 w 285"/>
              <a:gd name="T91" fmla="*/ 201 h 263"/>
              <a:gd name="T92" fmla="*/ 278 w 285"/>
              <a:gd name="T93" fmla="*/ 178 h 263"/>
              <a:gd name="T94" fmla="*/ 68 w 285"/>
              <a:gd name="T95" fmla="*/ 38 h 263"/>
              <a:gd name="T96" fmla="*/ 58 w 285"/>
              <a:gd name="T97" fmla="*/ 49 h 263"/>
              <a:gd name="T98" fmla="*/ 61 w 285"/>
              <a:gd name="T99" fmla="*/ 203 h 263"/>
              <a:gd name="T100" fmla="*/ 223 w 285"/>
              <a:gd name="T101" fmla="*/ 203 h 263"/>
              <a:gd name="T102" fmla="*/ 226 w 285"/>
              <a:gd name="T103" fmla="*/ 49 h 263"/>
              <a:gd name="T104" fmla="*/ 181 w 285"/>
              <a:gd name="T105" fmla="*/ 161 h 263"/>
              <a:gd name="T106" fmla="*/ 181 w 285"/>
              <a:gd name="T107" fmla="*/ 8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5" h="263">
                <a:moveTo>
                  <a:pt x="72" y="252"/>
                </a:moveTo>
                <a:cubicBezTo>
                  <a:pt x="72" y="258"/>
                  <a:pt x="77" y="263"/>
                  <a:pt x="82" y="263"/>
                </a:cubicBezTo>
                <a:cubicBezTo>
                  <a:pt x="88" y="263"/>
                  <a:pt x="93" y="258"/>
                  <a:pt x="93" y="252"/>
                </a:cubicBezTo>
                <a:cubicBezTo>
                  <a:pt x="93" y="218"/>
                  <a:pt x="93" y="218"/>
                  <a:pt x="93" y="218"/>
                </a:cubicBezTo>
                <a:cubicBezTo>
                  <a:pt x="72" y="218"/>
                  <a:pt x="72" y="218"/>
                  <a:pt x="72" y="218"/>
                </a:cubicBezTo>
                <a:lnTo>
                  <a:pt x="72" y="252"/>
                </a:lnTo>
                <a:close/>
                <a:moveTo>
                  <a:pt x="111" y="252"/>
                </a:moveTo>
                <a:cubicBezTo>
                  <a:pt x="111" y="258"/>
                  <a:pt x="116" y="263"/>
                  <a:pt x="121" y="263"/>
                </a:cubicBezTo>
                <a:cubicBezTo>
                  <a:pt x="127" y="263"/>
                  <a:pt x="132" y="258"/>
                  <a:pt x="132" y="252"/>
                </a:cubicBezTo>
                <a:cubicBezTo>
                  <a:pt x="132" y="218"/>
                  <a:pt x="132" y="218"/>
                  <a:pt x="132" y="218"/>
                </a:cubicBezTo>
                <a:cubicBezTo>
                  <a:pt x="111" y="218"/>
                  <a:pt x="111" y="218"/>
                  <a:pt x="111" y="218"/>
                </a:cubicBezTo>
                <a:lnTo>
                  <a:pt x="111" y="252"/>
                </a:lnTo>
                <a:close/>
                <a:moveTo>
                  <a:pt x="150" y="252"/>
                </a:moveTo>
                <a:cubicBezTo>
                  <a:pt x="150" y="258"/>
                  <a:pt x="155" y="263"/>
                  <a:pt x="160" y="263"/>
                </a:cubicBezTo>
                <a:cubicBezTo>
                  <a:pt x="166" y="263"/>
                  <a:pt x="171" y="258"/>
                  <a:pt x="171" y="252"/>
                </a:cubicBezTo>
                <a:cubicBezTo>
                  <a:pt x="171" y="218"/>
                  <a:pt x="171" y="218"/>
                  <a:pt x="171" y="218"/>
                </a:cubicBezTo>
                <a:cubicBezTo>
                  <a:pt x="150" y="218"/>
                  <a:pt x="150" y="218"/>
                  <a:pt x="150" y="218"/>
                </a:cubicBezTo>
                <a:lnTo>
                  <a:pt x="150" y="252"/>
                </a:lnTo>
                <a:close/>
                <a:moveTo>
                  <a:pt x="189" y="252"/>
                </a:moveTo>
                <a:cubicBezTo>
                  <a:pt x="189" y="258"/>
                  <a:pt x="193" y="263"/>
                  <a:pt x="199" y="263"/>
                </a:cubicBezTo>
                <a:cubicBezTo>
                  <a:pt x="205" y="263"/>
                  <a:pt x="210" y="258"/>
                  <a:pt x="210" y="252"/>
                </a:cubicBezTo>
                <a:cubicBezTo>
                  <a:pt x="210" y="218"/>
                  <a:pt x="210" y="218"/>
                  <a:pt x="210" y="218"/>
                </a:cubicBezTo>
                <a:cubicBezTo>
                  <a:pt x="189" y="218"/>
                  <a:pt x="189" y="218"/>
                  <a:pt x="189" y="218"/>
                </a:cubicBezTo>
                <a:lnTo>
                  <a:pt x="189" y="252"/>
                </a:lnTo>
                <a:close/>
                <a:moveTo>
                  <a:pt x="93" y="10"/>
                </a:moveTo>
                <a:cubicBezTo>
                  <a:pt x="93" y="4"/>
                  <a:pt x="88" y="0"/>
                  <a:pt x="82" y="0"/>
                </a:cubicBezTo>
                <a:cubicBezTo>
                  <a:pt x="77" y="0"/>
                  <a:pt x="72" y="4"/>
                  <a:pt x="72" y="10"/>
                </a:cubicBezTo>
                <a:cubicBezTo>
                  <a:pt x="72" y="27"/>
                  <a:pt x="72" y="27"/>
                  <a:pt x="72" y="27"/>
                </a:cubicBezTo>
                <a:cubicBezTo>
                  <a:pt x="93" y="27"/>
                  <a:pt x="93" y="27"/>
                  <a:pt x="93" y="27"/>
                </a:cubicBezTo>
                <a:lnTo>
                  <a:pt x="93" y="10"/>
                </a:lnTo>
                <a:close/>
                <a:moveTo>
                  <a:pt x="132" y="10"/>
                </a:moveTo>
                <a:cubicBezTo>
                  <a:pt x="132" y="4"/>
                  <a:pt x="127" y="0"/>
                  <a:pt x="121" y="0"/>
                </a:cubicBezTo>
                <a:cubicBezTo>
                  <a:pt x="116" y="0"/>
                  <a:pt x="111" y="4"/>
                  <a:pt x="111" y="10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32" y="27"/>
                  <a:pt x="132" y="27"/>
                  <a:pt x="132" y="27"/>
                </a:cubicBezTo>
                <a:lnTo>
                  <a:pt x="132" y="10"/>
                </a:lnTo>
                <a:close/>
                <a:moveTo>
                  <a:pt x="171" y="10"/>
                </a:moveTo>
                <a:cubicBezTo>
                  <a:pt x="171" y="4"/>
                  <a:pt x="166" y="0"/>
                  <a:pt x="160" y="0"/>
                </a:cubicBezTo>
                <a:cubicBezTo>
                  <a:pt x="155" y="0"/>
                  <a:pt x="150" y="4"/>
                  <a:pt x="150" y="10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71" y="27"/>
                  <a:pt x="171" y="27"/>
                  <a:pt x="171" y="27"/>
                </a:cubicBezTo>
                <a:lnTo>
                  <a:pt x="171" y="10"/>
                </a:lnTo>
                <a:close/>
                <a:moveTo>
                  <a:pt x="210" y="10"/>
                </a:moveTo>
                <a:cubicBezTo>
                  <a:pt x="210" y="4"/>
                  <a:pt x="205" y="0"/>
                  <a:pt x="199" y="0"/>
                </a:cubicBezTo>
                <a:cubicBezTo>
                  <a:pt x="193" y="0"/>
                  <a:pt x="189" y="4"/>
                  <a:pt x="189" y="10"/>
                </a:cubicBezTo>
                <a:cubicBezTo>
                  <a:pt x="189" y="27"/>
                  <a:pt x="189" y="27"/>
                  <a:pt x="189" y="27"/>
                </a:cubicBezTo>
                <a:cubicBezTo>
                  <a:pt x="210" y="27"/>
                  <a:pt x="210" y="27"/>
                  <a:pt x="210" y="27"/>
                </a:cubicBezTo>
                <a:lnTo>
                  <a:pt x="210" y="10"/>
                </a:lnTo>
                <a:close/>
                <a:moveTo>
                  <a:pt x="0" y="80"/>
                </a:moveTo>
                <a:cubicBezTo>
                  <a:pt x="0" y="95"/>
                  <a:pt x="0" y="95"/>
                  <a:pt x="0" y="95"/>
                </a:cubicBezTo>
                <a:cubicBezTo>
                  <a:pt x="5" y="90"/>
                  <a:pt x="11" y="87"/>
                  <a:pt x="19" y="86"/>
                </a:cubicBezTo>
                <a:cubicBezTo>
                  <a:pt x="19" y="80"/>
                  <a:pt x="19" y="80"/>
                  <a:pt x="19" y="80"/>
                </a:cubicBezTo>
                <a:cubicBezTo>
                  <a:pt x="19" y="78"/>
                  <a:pt x="20" y="76"/>
                  <a:pt x="22" y="76"/>
                </a:cubicBezTo>
                <a:cubicBezTo>
                  <a:pt x="46" y="76"/>
                  <a:pt x="46" y="76"/>
                  <a:pt x="46" y="76"/>
                </a:cubicBezTo>
                <a:cubicBezTo>
                  <a:pt x="46" y="57"/>
                  <a:pt x="46" y="57"/>
                  <a:pt x="46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10" y="57"/>
                  <a:pt x="0" y="67"/>
                  <a:pt x="0" y="80"/>
                </a:cubicBezTo>
                <a:close/>
                <a:moveTo>
                  <a:pt x="19" y="96"/>
                </a:moveTo>
                <a:cubicBezTo>
                  <a:pt x="14" y="97"/>
                  <a:pt x="10" y="99"/>
                  <a:pt x="6" y="102"/>
                </a:cubicBezTo>
                <a:cubicBezTo>
                  <a:pt x="5" y="103"/>
                  <a:pt x="4" y="104"/>
                  <a:pt x="4" y="105"/>
                </a:cubicBezTo>
                <a:cubicBezTo>
                  <a:pt x="1" y="109"/>
                  <a:pt x="0" y="113"/>
                  <a:pt x="0" y="118"/>
                </a:cubicBezTo>
                <a:cubicBezTo>
                  <a:pt x="0" y="133"/>
                  <a:pt x="0" y="133"/>
                  <a:pt x="0" y="133"/>
                </a:cubicBezTo>
                <a:cubicBezTo>
                  <a:pt x="5" y="128"/>
                  <a:pt x="11" y="125"/>
                  <a:pt x="19" y="124"/>
                </a:cubicBezTo>
                <a:cubicBezTo>
                  <a:pt x="19" y="118"/>
                  <a:pt x="19" y="118"/>
                  <a:pt x="19" y="118"/>
                </a:cubicBezTo>
                <a:cubicBezTo>
                  <a:pt x="19" y="116"/>
                  <a:pt x="20" y="114"/>
                  <a:pt x="22" y="114"/>
                </a:cubicBezTo>
                <a:cubicBezTo>
                  <a:pt x="46" y="114"/>
                  <a:pt x="46" y="114"/>
                  <a:pt x="46" y="114"/>
                </a:cubicBezTo>
                <a:cubicBezTo>
                  <a:pt x="46" y="96"/>
                  <a:pt x="46" y="96"/>
                  <a:pt x="46" y="96"/>
                </a:cubicBezTo>
                <a:cubicBezTo>
                  <a:pt x="22" y="96"/>
                  <a:pt x="22" y="96"/>
                  <a:pt x="22" y="96"/>
                </a:cubicBezTo>
                <a:cubicBezTo>
                  <a:pt x="21" y="96"/>
                  <a:pt x="20" y="96"/>
                  <a:pt x="19" y="96"/>
                </a:cubicBezTo>
                <a:close/>
                <a:moveTo>
                  <a:pt x="22" y="134"/>
                </a:moveTo>
                <a:cubicBezTo>
                  <a:pt x="21" y="134"/>
                  <a:pt x="20" y="134"/>
                  <a:pt x="19" y="134"/>
                </a:cubicBezTo>
                <a:cubicBezTo>
                  <a:pt x="14" y="135"/>
                  <a:pt x="10" y="137"/>
                  <a:pt x="7" y="140"/>
                </a:cubicBezTo>
                <a:cubicBezTo>
                  <a:pt x="5" y="141"/>
                  <a:pt x="5" y="142"/>
                  <a:pt x="4" y="143"/>
                </a:cubicBezTo>
                <a:cubicBezTo>
                  <a:pt x="1" y="147"/>
                  <a:pt x="0" y="151"/>
                  <a:pt x="0" y="156"/>
                </a:cubicBezTo>
                <a:cubicBezTo>
                  <a:pt x="0" y="171"/>
                  <a:pt x="0" y="171"/>
                  <a:pt x="0" y="171"/>
                </a:cubicBezTo>
                <a:cubicBezTo>
                  <a:pt x="5" y="166"/>
                  <a:pt x="11" y="163"/>
                  <a:pt x="19" y="162"/>
                </a:cubicBezTo>
                <a:cubicBezTo>
                  <a:pt x="19" y="156"/>
                  <a:pt x="19" y="156"/>
                  <a:pt x="19" y="156"/>
                </a:cubicBezTo>
                <a:cubicBezTo>
                  <a:pt x="19" y="154"/>
                  <a:pt x="20" y="152"/>
                  <a:pt x="22" y="152"/>
                </a:cubicBezTo>
                <a:cubicBezTo>
                  <a:pt x="46" y="152"/>
                  <a:pt x="46" y="152"/>
                  <a:pt x="46" y="152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24" y="134"/>
                  <a:pt x="24" y="134"/>
                  <a:pt x="24" y="134"/>
                </a:cubicBezTo>
                <a:lnTo>
                  <a:pt x="22" y="134"/>
                </a:lnTo>
                <a:close/>
                <a:moveTo>
                  <a:pt x="19" y="172"/>
                </a:moveTo>
                <a:cubicBezTo>
                  <a:pt x="14" y="173"/>
                  <a:pt x="10" y="175"/>
                  <a:pt x="7" y="178"/>
                </a:cubicBezTo>
                <a:cubicBezTo>
                  <a:pt x="5" y="179"/>
                  <a:pt x="5" y="180"/>
                  <a:pt x="4" y="181"/>
                </a:cubicBezTo>
                <a:cubicBezTo>
                  <a:pt x="1" y="185"/>
                  <a:pt x="0" y="189"/>
                  <a:pt x="0" y="194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07"/>
                  <a:pt x="4" y="211"/>
                  <a:pt x="9" y="211"/>
                </a:cubicBezTo>
                <a:cubicBezTo>
                  <a:pt x="14" y="211"/>
                  <a:pt x="19" y="207"/>
                  <a:pt x="19" y="201"/>
                </a:cubicBezTo>
                <a:cubicBezTo>
                  <a:pt x="19" y="194"/>
                  <a:pt x="19" y="194"/>
                  <a:pt x="19" y="194"/>
                </a:cubicBezTo>
                <a:cubicBezTo>
                  <a:pt x="19" y="192"/>
                  <a:pt x="20" y="190"/>
                  <a:pt x="22" y="190"/>
                </a:cubicBezTo>
                <a:cubicBezTo>
                  <a:pt x="46" y="190"/>
                  <a:pt x="46" y="190"/>
                  <a:pt x="46" y="190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22" y="172"/>
                  <a:pt x="22" y="172"/>
                  <a:pt x="22" y="172"/>
                </a:cubicBezTo>
                <a:cubicBezTo>
                  <a:pt x="21" y="172"/>
                  <a:pt x="20" y="172"/>
                  <a:pt x="19" y="172"/>
                </a:cubicBezTo>
                <a:close/>
                <a:moveTo>
                  <a:pt x="262" y="57"/>
                </a:moveTo>
                <a:cubicBezTo>
                  <a:pt x="237" y="57"/>
                  <a:pt x="237" y="57"/>
                  <a:pt x="237" y="57"/>
                </a:cubicBezTo>
                <a:cubicBezTo>
                  <a:pt x="237" y="76"/>
                  <a:pt x="237" y="76"/>
                  <a:pt x="237" y="76"/>
                </a:cubicBezTo>
                <a:cubicBezTo>
                  <a:pt x="262" y="76"/>
                  <a:pt x="262" y="76"/>
                  <a:pt x="262" y="76"/>
                </a:cubicBezTo>
                <a:cubicBezTo>
                  <a:pt x="264" y="76"/>
                  <a:pt x="266" y="78"/>
                  <a:pt x="266" y="80"/>
                </a:cubicBezTo>
                <a:cubicBezTo>
                  <a:pt x="266" y="86"/>
                  <a:pt x="266" y="86"/>
                  <a:pt x="266" y="86"/>
                </a:cubicBezTo>
                <a:cubicBezTo>
                  <a:pt x="273" y="87"/>
                  <a:pt x="280" y="90"/>
                  <a:pt x="285" y="95"/>
                </a:cubicBezTo>
                <a:cubicBezTo>
                  <a:pt x="285" y="80"/>
                  <a:pt x="285" y="80"/>
                  <a:pt x="285" y="80"/>
                </a:cubicBezTo>
                <a:cubicBezTo>
                  <a:pt x="285" y="67"/>
                  <a:pt x="275" y="57"/>
                  <a:pt x="262" y="57"/>
                </a:cubicBezTo>
                <a:close/>
                <a:moveTo>
                  <a:pt x="278" y="102"/>
                </a:moveTo>
                <a:cubicBezTo>
                  <a:pt x="275" y="99"/>
                  <a:pt x="271" y="97"/>
                  <a:pt x="266" y="96"/>
                </a:cubicBezTo>
                <a:cubicBezTo>
                  <a:pt x="265" y="96"/>
                  <a:pt x="263" y="96"/>
                  <a:pt x="262" y="96"/>
                </a:cubicBezTo>
                <a:cubicBezTo>
                  <a:pt x="237" y="96"/>
                  <a:pt x="237" y="96"/>
                  <a:pt x="237" y="96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62" y="114"/>
                  <a:pt x="262" y="114"/>
                  <a:pt x="262" y="114"/>
                </a:cubicBezTo>
                <a:cubicBezTo>
                  <a:pt x="264" y="114"/>
                  <a:pt x="266" y="116"/>
                  <a:pt x="266" y="118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3" y="125"/>
                  <a:pt x="280" y="128"/>
                  <a:pt x="285" y="133"/>
                </a:cubicBezTo>
                <a:cubicBezTo>
                  <a:pt x="285" y="118"/>
                  <a:pt x="285" y="118"/>
                  <a:pt x="285" y="118"/>
                </a:cubicBezTo>
                <a:cubicBezTo>
                  <a:pt x="285" y="113"/>
                  <a:pt x="283" y="109"/>
                  <a:pt x="281" y="105"/>
                </a:cubicBezTo>
                <a:cubicBezTo>
                  <a:pt x="280" y="104"/>
                  <a:pt x="279" y="103"/>
                  <a:pt x="278" y="102"/>
                </a:cubicBezTo>
                <a:close/>
                <a:moveTo>
                  <a:pt x="278" y="140"/>
                </a:moveTo>
                <a:cubicBezTo>
                  <a:pt x="275" y="137"/>
                  <a:pt x="271" y="135"/>
                  <a:pt x="266" y="134"/>
                </a:cubicBezTo>
                <a:cubicBezTo>
                  <a:pt x="265" y="134"/>
                  <a:pt x="263" y="134"/>
                  <a:pt x="262" y="134"/>
                </a:cubicBezTo>
                <a:cubicBezTo>
                  <a:pt x="237" y="134"/>
                  <a:pt x="237" y="134"/>
                  <a:pt x="237" y="134"/>
                </a:cubicBezTo>
                <a:cubicBezTo>
                  <a:pt x="237" y="152"/>
                  <a:pt x="237" y="152"/>
                  <a:pt x="237" y="152"/>
                </a:cubicBezTo>
                <a:cubicBezTo>
                  <a:pt x="262" y="152"/>
                  <a:pt x="262" y="152"/>
                  <a:pt x="262" y="152"/>
                </a:cubicBezTo>
                <a:cubicBezTo>
                  <a:pt x="264" y="152"/>
                  <a:pt x="266" y="154"/>
                  <a:pt x="266" y="156"/>
                </a:cubicBezTo>
                <a:cubicBezTo>
                  <a:pt x="266" y="162"/>
                  <a:pt x="266" y="162"/>
                  <a:pt x="266" y="162"/>
                </a:cubicBezTo>
                <a:cubicBezTo>
                  <a:pt x="273" y="163"/>
                  <a:pt x="280" y="166"/>
                  <a:pt x="285" y="171"/>
                </a:cubicBezTo>
                <a:cubicBezTo>
                  <a:pt x="285" y="156"/>
                  <a:pt x="285" y="156"/>
                  <a:pt x="285" y="156"/>
                </a:cubicBezTo>
                <a:cubicBezTo>
                  <a:pt x="285" y="151"/>
                  <a:pt x="283" y="147"/>
                  <a:pt x="281" y="143"/>
                </a:cubicBezTo>
                <a:cubicBezTo>
                  <a:pt x="280" y="142"/>
                  <a:pt x="279" y="141"/>
                  <a:pt x="278" y="140"/>
                </a:cubicBezTo>
                <a:close/>
                <a:moveTo>
                  <a:pt x="278" y="178"/>
                </a:moveTo>
                <a:cubicBezTo>
                  <a:pt x="275" y="175"/>
                  <a:pt x="271" y="173"/>
                  <a:pt x="266" y="172"/>
                </a:cubicBezTo>
                <a:cubicBezTo>
                  <a:pt x="265" y="172"/>
                  <a:pt x="263" y="172"/>
                  <a:pt x="262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7" y="190"/>
                  <a:pt x="237" y="190"/>
                  <a:pt x="237" y="190"/>
                </a:cubicBezTo>
                <a:cubicBezTo>
                  <a:pt x="262" y="190"/>
                  <a:pt x="262" y="190"/>
                  <a:pt x="262" y="190"/>
                </a:cubicBezTo>
                <a:cubicBezTo>
                  <a:pt x="264" y="190"/>
                  <a:pt x="266" y="192"/>
                  <a:pt x="266" y="194"/>
                </a:cubicBezTo>
                <a:cubicBezTo>
                  <a:pt x="266" y="201"/>
                  <a:pt x="266" y="201"/>
                  <a:pt x="266" y="201"/>
                </a:cubicBezTo>
                <a:cubicBezTo>
                  <a:pt x="266" y="207"/>
                  <a:pt x="270" y="211"/>
                  <a:pt x="275" y="211"/>
                </a:cubicBezTo>
                <a:cubicBezTo>
                  <a:pt x="280" y="211"/>
                  <a:pt x="285" y="207"/>
                  <a:pt x="285" y="201"/>
                </a:cubicBezTo>
                <a:cubicBezTo>
                  <a:pt x="285" y="194"/>
                  <a:pt x="285" y="194"/>
                  <a:pt x="285" y="194"/>
                </a:cubicBezTo>
                <a:cubicBezTo>
                  <a:pt x="285" y="189"/>
                  <a:pt x="283" y="185"/>
                  <a:pt x="281" y="181"/>
                </a:cubicBezTo>
                <a:cubicBezTo>
                  <a:pt x="280" y="180"/>
                  <a:pt x="279" y="179"/>
                  <a:pt x="278" y="178"/>
                </a:cubicBezTo>
                <a:close/>
                <a:moveTo>
                  <a:pt x="223" y="41"/>
                </a:moveTo>
                <a:cubicBezTo>
                  <a:pt x="221" y="40"/>
                  <a:pt x="218" y="38"/>
                  <a:pt x="215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6" y="38"/>
                  <a:pt x="63" y="40"/>
                  <a:pt x="61" y="42"/>
                </a:cubicBezTo>
                <a:cubicBezTo>
                  <a:pt x="59" y="43"/>
                  <a:pt x="58" y="45"/>
                  <a:pt x="58" y="47"/>
                </a:cubicBezTo>
                <a:cubicBezTo>
                  <a:pt x="58" y="48"/>
                  <a:pt x="58" y="49"/>
                  <a:pt x="58" y="49"/>
                </a:cubicBezTo>
                <a:cubicBezTo>
                  <a:pt x="58" y="196"/>
                  <a:pt x="58" y="196"/>
                  <a:pt x="58" y="196"/>
                </a:cubicBezTo>
                <a:cubicBezTo>
                  <a:pt x="58" y="197"/>
                  <a:pt x="58" y="199"/>
                  <a:pt x="59" y="200"/>
                </a:cubicBezTo>
                <a:cubicBezTo>
                  <a:pt x="59" y="201"/>
                  <a:pt x="60" y="203"/>
                  <a:pt x="61" y="203"/>
                </a:cubicBezTo>
                <a:cubicBezTo>
                  <a:pt x="63" y="205"/>
                  <a:pt x="66" y="206"/>
                  <a:pt x="68" y="206"/>
                </a:cubicBezTo>
                <a:cubicBezTo>
                  <a:pt x="215" y="206"/>
                  <a:pt x="215" y="206"/>
                  <a:pt x="215" y="206"/>
                </a:cubicBezTo>
                <a:cubicBezTo>
                  <a:pt x="218" y="206"/>
                  <a:pt x="221" y="205"/>
                  <a:pt x="223" y="203"/>
                </a:cubicBezTo>
                <a:cubicBezTo>
                  <a:pt x="223" y="203"/>
                  <a:pt x="224" y="201"/>
                  <a:pt x="225" y="200"/>
                </a:cubicBezTo>
                <a:cubicBezTo>
                  <a:pt x="225" y="199"/>
                  <a:pt x="226" y="197"/>
                  <a:pt x="226" y="196"/>
                </a:cubicBezTo>
                <a:cubicBezTo>
                  <a:pt x="226" y="49"/>
                  <a:pt x="226" y="49"/>
                  <a:pt x="226" y="49"/>
                </a:cubicBezTo>
                <a:cubicBezTo>
                  <a:pt x="226" y="49"/>
                  <a:pt x="226" y="48"/>
                  <a:pt x="226" y="47"/>
                </a:cubicBezTo>
                <a:cubicBezTo>
                  <a:pt x="225" y="45"/>
                  <a:pt x="224" y="43"/>
                  <a:pt x="223" y="41"/>
                </a:cubicBezTo>
                <a:close/>
                <a:moveTo>
                  <a:pt x="181" y="161"/>
                </a:moveTo>
                <a:cubicBezTo>
                  <a:pt x="103" y="161"/>
                  <a:pt x="103" y="161"/>
                  <a:pt x="103" y="161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81" y="83"/>
                  <a:pt x="181" y="83"/>
                  <a:pt x="181" y="83"/>
                </a:cubicBezTo>
                <a:lnTo>
                  <a:pt x="181" y="161"/>
                </a:lnTo>
                <a:close/>
              </a:path>
            </a:pathLst>
          </a:custGeom>
          <a:gradFill flip="none" rotWithShape="1">
            <a:gsLst>
              <a:gs pos="0">
                <a:srgbClr val="2E6F59">
                  <a:shade val="30000"/>
                  <a:satMod val="115000"/>
                </a:srgbClr>
              </a:gs>
              <a:gs pos="50000">
                <a:srgbClr val="2E6F59">
                  <a:shade val="67500"/>
                  <a:satMod val="115000"/>
                </a:srgbClr>
              </a:gs>
              <a:gs pos="100000">
                <a:srgbClr val="2E6F5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5" name="Group 118">
            <a:extLst>
              <a:ext uri="{FF2B5EF4-FFF2-40B4-BE49-F238E27FC236}">
                <a16:creationId xmlns:a16="http://schemas.microsoft.com/office/drawing/2014/main" id="{C31418CE-ACB3-9683-44C8-CBEA70B5A387}"/>
              </a:ext>
            </a:extLst>
          </p:cNvPr>
          <p:cNvGrpSpPr/>
          <p:nvPr/>
        </p:nvGrpSpPr>
        <p:grpSpPr>
          <a:xfrm>
            <a:off x="4973310" y="1862911"/>
            <a:ext cx="612993" cy="621601"/>
            <a:chOff x="10423525" y="1252538"/>
            <a:chExt cx="490538" cy="488949"/>
          </a:xfrm>
          <a:gradFill flip="none" rotWithShape="1">
            <a:gsLst>
              <a:gs pos="0">
                <a:srgbClr val="2E6F59">
                  <a:shade val="30000"/>
                  <a:satMod val="115000"/>
                </a:srgbClr>
              </a:gs>
              <a:gs pos="50000">
                <a:srgbClr val="2E6F59">
                  <a:shade val="67500"/>
                  <a:satMod val="115000"/>
                </a:srgbClr>
              </a:gs>
              <a:gs pos="100000">
                <a:srgbClr val="2E6F59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266" name="Freeform 87">
              <a:extLst>
                <a:ext uri="{FF2B5EF4-FFF2-40B4-BE49-F238E27FC236}">
                  <a16:creationId xmlns:a16="http://schemas.microsoft.com/office/drawing/2014/main" id="{4DAA26F0-372B-AD5B-8294-3329567B6A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2738" y="1301750"/>
              <a:ext cx="84138" cy="84137"/>
            </a:xfrm>
            <a:custGeom>
              <a:avLst/>
              <a:gdLst>
                <a:gd name="T0" fmla="*/ 686 w 1372"/>
                <a:gd name="T1" fmla="*/ 1373 h 1373"/>
                <a:gd name="T2" fmla="*/ 1372 w 1372"/>
                <a:gd name="T3" fmla="*/ 686 h 1373"/>
                <a:gd name="T4" fmla="*/ 686 w 1372"/>
                <a:gd name="T5" fmla="*/ 0 h 1373"/>
                <a:gd name="T6" fmla="*/ 0 w 1372"/>
                <a:gd name="T7" fmla="*/ 686 h 1373"/>
                <a:gd name="T8" fmla="*/ 686 w 1372"/>
                <a:gd name="T9" fmla="*/ 1373 h 1373"/>
                <a:gd name="T10" fmla="*/ 686 w 1372"/>
                <a:gd name="T11" fmla="*/ 266 h 1373"/>
                <a:gd name="T12" fmla="*/ 1106 w 1372"/>
                <a:gd name="T13" fmla="*/ 686 h 1373"/>
                <a:gd name="T14" fmla="*/ 686 w 1372"/>
                <a:gd name="T15" fmla="*/ 1106 h 1373"/>
                <a:gd name="T16" fmla="*/ 266 w 1372"/>
                <a:gd name="T17" fmla="*/ 686 h 1373"/>
                <a:gd name="T18" fmla="*/ 686 w 1372"/>
                <a:gd name="T19" fmla="*/ 266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2" h="1373">
                  <a:moveTo>
                    <a:pt x="686" y="1373"/>
                  </a:moveTo>
                  <a:cubicBezTo>
                    <a:pt x="1065" y="1373"/>
                    <a:pt x="1372" y="1065"/>
                    <a:pt x="1372" y="686"/>
                  </a:cubicBezTo>
                  <a:cubicBezTo>
                    <a:pt x="1372" y="307"/>
                    <a:pt x="1065" y="0"/>
                    <a:pt x="686" y="0"/>
                  </a:cubicBezTo>
                  <a:cubicBezTo>
                    <a:pt x="307" y="0"/>
                    <a:pt x="0" y="307"/>
                    <a:pt x="0" y="686"/>
                  </a:cubicBezTo>
                  <a:cubicBezTo>
                    <a:pt x="0" y="1065"/>
                    <a:pt x="307" y="1372"/>
                    <a:pt x="686" y="1373"/>
                  </a:cubicBezTo>
                  <a:close/>
                  <a:moveTo>
                    <a:pt x="686" y="266"/>
                  </a:moveTo>
                  <a:cubicBezTo>
                    <a:pt x="918" y="266"/>
                    <a:pt x="1106" y="454"/>
                    <a:pt x="1106" y="686"/>
                  </a:cubicBezTo>
                  <a:cubicBezTo>
                    <a:pt x="1106" y="918"/>
                    <a:pt x="918" y="1106"/>
                    <a:pt x="686" y="1106"/>
                  </a:cubicBezTo>
                  <a:cubicBezTo>
                    <a:pt x="454" y="1106"/>
                    <a:pt x="266" y="918"/>
                    <a:pt x="266" y="686"/>
                  </a:cubicBezTo>
                  <a:cubicBezTo>
                    <a:pt x="266" y="454"/>
                    <a:pt x="454" y="266"/>
                    <a:pt x="686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88">
              <a:extLst>
                <a:ext uri="{FF2B5EF4-FFF2-40B4-BE49-F238E27FC236}">
                  <a16:creationId xmlns:a16="http://schemas.microsoft.com/office/drawing/2014/main" id="{707A2A05-9891-DCDB-342F-2B5BE07422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3525" y="1254125"/>
              <a:ext cx="490538" cy="487362"/>
            </a:xfrm>
            <a:custGeom>
              <a:avLst/>
              <a:gdLst>
                <a:gd name="T0" fmla="*/ 7356 w 7994"/>
                <a:gd name="T1" fmla="*/ 3642 h 7973"/>
                <a:gd name="T2" fmla="*/ 7417 w 7994"/>
                <a:gd name="T3" fmla="*/ 2351 h 7973"/>
                <a:gd name="T4" fmla="*/ 6708 w 7994"/>
                <a:gd name="T5" fmla="*/ 1271 h 7973"/>
                <a:gd name="T6" fmla="*/ 5499 w 7994"/>
                <a:gd name="T7" fmla="*/ 814 h 7973"/>
                <a:gd name="T8" fmla="*/ 4310 w 7994"/>
                <a:gd name="T9" fmla="*/ 722 h 7973"/>
                <a:gd name="T10" fmla="*/ 1802 w 7994"/>
                <a:gd name="T11" fmla="*/ 0 h 7973"/>
                <a:gd name="T12" fmla="*/ 677 w 7994"/>
                <a:gd name="T13" fmla="*/ 207 h 7973"/>
                <a:gd name="T14" fmla="*/ 27 w 7994"/>
                <a:gd name="T15" fmla="*/ 1148 h 7973"/>
                <a:gd name="T16" fmla="*/ 192 w 7994"/>
                <a:gd name="T17" fmla="*/ 2172 h 7973"/>
                <a:gd name="T18" fmla="*/ 1 w 7994"/>
                <a:gd name="T19" fmla="*/ 4624 h 7973"/>
                <a:gd name="T20" fmla="*/ 1910 w 7994"/>
                <a:gd name="T21" fmla="*/ 5036 h 7973"/>
                <a:gd name="T22" fmla="*/ 1199 w 7994"/>
                <a:gd name="T23" fmla="*/ 7963 h 7973"/>
                <a:gd name="T24" fmla="*/ 6609 w 7994"/>
                <a:gd name="T25" fmla="*/ 7973 h 7973"/>
                <a:gd name="T26" fmla="*/ 7802 w 7994"/>
                <a:gd name="T27" fmla="*/ 7348 h 7973"/>
                <a:gd name="T28" fmla="*/ 7858 w 7994"/>
                <a:gd name="T29" fmla="*/ 6002 h 7973"/>
                <a:gd name="T30" fmla="*/ 5187 w 7994"/>
                <a:gd name="T31" fmla="*/ 1081 h 7973"/>
                <a:gd name="T32" fmla="*/ 6299 w 7994"/>
                <a:gd name="T33" fmla="*/ 1304 h 7973"/>
                <a:gd name="T34" fmla="*/ 7067 w 7994"/>
                <a:gd name="T35" fmla="*/ 2137 h 7973"/>
                <a:gd name="T36" fmla="*/ 7199 w 7994"/>
                <a:gd name="T37" fmla="*/ 3263 h 7973"/>
                <a:gd name="T38" fmla="*/ 6644 w 7994"/>
                <a:gd name="T39" fmla="*/ 4251 h 7973"/>
                <a:gd name="T40" fmla="*/ 5613 w 7994"/>
                <a:gd name="T41" fmla="*/ 4725 h 7973"/>
                <a:gd name="T42" fmla="*/ 4502 w 7994"/>
                <a:gd name="T43" fmla="*/ 4502 h 7973"/>
                <a:gd name="T44" fmla="*/ 3733 w 7994"/>
                <a:gd name="T45" fmla="*/ 3669 h 7973"/>
                <a:gd name="T46" fmla="*/ 3602 w 7994"/>
                <a:gd name="T47" fmla="*/ 2543 h 7973"/>
                <a:gd name="T48" fmla="*/ 4157 w 7994"/>
                <a:gd name="T49" fmla="*/ 1554 h 7973"/>
                <a:gd name="T50" fmla="*/ 422 w 7994"/>
                <a:gd name="T51" fmla="*/ 894 h 7973"/>
                <a:gd name="T52" fmla="*/ 1135 w 7994"/>
                <a:gd name="T53" fmla="*/ 306 h 7973"/>
                <a:gd name="T54" fmla="*/ 2056 w 7994"/>
                <a:gd name="T55" fmla="*/ 394 h 7973"/>
                <a:gd name="T56" fmla="*/ 2645 w 7994"/>
                <a:gd name="T57" fmla="*/ 1108 h 7973"/>
                <a:gd name="T58" fmla="*/ 2557 w 7994"/>
                <a:gd name="T59" fmla="*/ 2029 h 7973"/>
                <a:gd name="T60" fmla="*/ 1843 w 7994"/>
                <a:gd name="T61" fmla="*/ 2618 h 7973"/>
                <a:gd name="T62" fmla="*/ 922 w 7994"/>
                <a:gd name="T63" fmla="*/ 2530 h 7973"/>
                <a:gd name="T64" fmla="*/ 333 w 7994"/>
                <a:gd name="T65" fmla="*/ 1815 h 7973"/>
                <a:gd name="T66" fmla="*/ 267 w 7994"/>
                <a:gd name="T67" fmla="*/ 4636 h 7973"/>
                <a:gd name="T68" fmla="*/ 736 w 7994"/>
                <a:gd name="T69" fmla="*/ 5166 h 7973"/>
                <a:gd name="T70" fmla="*/ 2664 w 7994"/>
                <a:gd name="T71" fmla="*/ 5833 h 7973"/>
                <a:gd name="T72" fmla="*/ 975 w 7994"/>
                <a:gd name="T73" fmla="*/ 6683 h 7973"/>
                <a:gd name="T74" fmla="*/ 1204 w 7994"/>
                <a:gd name="T75" fmla="*/ 7697 h 7973"/>
                <a:gd name="T76" fmla="*/ 1986 w 7994"/>
                <a:gd name="T77" fmla="*/ 7023 h 7973"/>
                <a:gd name="T78" fmla="*/ 3175 w 7994"/>
                <a:gd name="T79" fmla="*/ 4678 h 7973"/>
                <a:gd name="T80" fmla="*/ 318 w 7994"/>
                <a:gd name="T81" fmla="*/ 3999 h 7973"/>
                <a:gd name="T82" fmla="*/ 678 w 7994"/>
                <a:gd name="T83" fmla="*/ 2716 h 7973"/>
                <a:gd name="T84" fmla="*/ 1803 w 7994"/>
                <a:gd name="T85" fmla="*/ 2922 h 7973"/>
                <a:gd name="T86" fmla="*/ 2743 w 7994"/>
                <a:gd name="T87" fmla="*/ 2274 h 7973"/>
                <a:gd name="T88" fmla="*/ 2950 w 7994"/>
                <a:gd name="T89" fmla="*/ 1149 h 7973"/>
                <a:gd name="T90" fmla="*/ 4094 w 7994"/>
                <a:gd name="T91" fmla="*/ 1271 h 7973"/>
                <a:gd name="T92" fmla="*/ 3384 w 7994"/>
                <a:gd name="T93" fmla="*/ 2351 h 7973"/>
                <a:gd name="T94" fmla="*/ 3445 w 7994"/>
                <a:gd name="T95" fmla="*/ 3642 h 7973"/>
                <a:gd name="T96" fmla="*/ 4253 w 7994"/>
                <a:gd name="T97" fmla="*/ 4650 h 7973"/>
                <a:gd name="T98" fmla="*/ 5500 w 7994"/>
                <a:gd name="T99" fmla="*/ 4991 h 7973"/>
                <a:gd name="T100" fmla="*/ 6708 w 7994"/>
                <a:gd name="T101" fmla="*/ 4534 h 7973"/>
                <a:gd name="T102" fmla="*/ 6720 w 7994"/>
                <a:gd name="T103" fmla="*/ 5280 h 7973"/>
                <a:gd name="T104" fmla="*/ 5526 w 7994"/>
                <a:gd name="T105" fmla="*/ 5905 h 7973"/>
                <a:gd name="T106" fmla="*/ 5470 w 7994"/>
                <a:gd name="T107" fmla="*/ 7252 h 7973"/>
                <a:gd name="T108" fmla="*/ 1822 w 7994"/>
                <a:gd name="T109" fmla="*/ 7664 h 7973"/>
                <a:gd name="T110" fmla="*/ 7409 w 7994"/>
                <a:gd name="T111" fmla="*/ 7389 h 7973"/>
                <a:gd name="T112" fmla="*/ 6377 w 7994"/>
                <a:gd name="T113" fmla="*/ 7653 h 7973"/>
                <a:gd name="T114" fmla="*/ 5631 w 7994"/>
                <a:gd name="T115" fmla="*/ 6891 h 7973"/>
                <a:gd name="T116" fmla="*/ 5919 w 7994"/>
                <a:gd name="T117" fmla="*/ 5864 h 7973"/>
                <a:gd name="T118" fmla="*/ 6952 w 7994"/>
                <a:gd name="T119" fmla="*/ 5600 h 7973"/>
                <a:gd name="T120" fmla="*/ 7697 w 7994"/>
                <a:gd name="T121" fmla="*/ 6362 h 7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94" h="7973">
                  <a:moveTo>
                    <a:pt x="7461" y="5889"/>
                  </a:moveTo>
                  <a:lnTo>
                    <a:pt x="7409" y="4545"/>
                  </a:lnTo>
                  <a:lnTo>
                    <a:pt x="7660" y="4201"/>
                  </a:lnTo>
                  <a:lnTo>
                    <a:pt x="7356" y="3642"/>
                  </a:lnTo>
                  <a:lnTo>
                    <a:pt x="7417" y="3454"/>
                  </a:lnTo>
                  <a:lnTo>
                    <a:pt x="7991" y="3181"/>
                  </a:lnTo>
                  <a:lnTo>
                    <a:pt x="7991" y="2625"/>
                  </a:lnTo>
                  <a:lnTo>
                    <a:pt x="7417" y="2351"/>
                  </a:lnTo>
                  <a:lnTo>
                    <a:pt x="7356" y="2164"/>
                  </a:lnTo>
                  <a:lnTo>
                    <a:pt x="7660" y="1605"/>
                  </a:lnTo>
                  <a:lnTo>
                    <a:pt x="7333" y="1155"/>
                  </a:lnTo>
                  <a:lnTo>
                    <a:pt x="6708" y="1271"/>
                  </a:lnTo>
                  <a:lnTo>
                    <a:pt x="6548" y="1155"/>
                  </a:lnTo>
                  <a:lnTo>
                    <a:pt x="6465" y="525"/>
                  </a:lnTo>
                  <a:lnTo>
                    <a:pt x="5937" y="353"/>
                  </a:lnTo>
                  <a:lnTo>
                    <a:pt x="5499" y="814"/>
                  </a:lnTo>
                  <a:lnTo>
                    <a:pt x="5302" y="814"/>
                  </a:lnTo>
                  <a:lnTo>
                    <a:pt x="4864" y="353"/>
                  </a:lnTo>
                  <a:lnTo>
                    <a:pt x="4335" y="525"/>
                  </a:lnTo>
                  <a:lnTo>
                    <a:pt x="4310" y="722"/>
                  </a:lnTo>
                  <a:lnTo>
                    <a:pt x="2460" y="611"/>
                  </a:lnTo>
                  <a:lnTo>
                    <a:pt x="2335" y="487"/>
                  </a:lnTo>
                  <a:lnTo>
                    <a:pt x="2301" y="207"/>
                  </a:lnTo>
                  <a:lnTo>
                    <a:pt x="1802" y="0"/>
                  </a:lnTo>
                  <a:lnTo>
                    <a:pt x="1579" y="173"/>
                  </a:lnTo>
                  <a:lnTo>
                    <a:pt x="1399" y="173"/>
                  </a:lnTo>
                  <a:lnTo>
                    <a:pt x="1176" y="0"/>
                  </a:lnTo>
                  <a:lnTo>
                    <a:pt x="677" y="207"/>
                  </a:lnTo>
                  <a:lnTo>
                    <a:pt x="642" y="486"/>
                  </a:lnTo>
                  <a:lnTo>
                    <a:pt x="515" y="614"/>
                  </a:lnTo>
                  <a:lnTo>
                    <a:pt x="235" y="649"/>
                  </a:lnTo>
                  <a:lnTo>
                    <a:pt x="27" y="1148"/>
                  </a:lnTo>
                  <a:lnTo>
                    <a:pt x="201" y="1371"/>
                  </a:lnTo>
                  <a:lnTo>
                    <a:pt x="201" y="1552"/>
                  </a:lnTo>
                  <a:lnTo>
                    <a:pt x="27" y="1774"/>
                  </a:lnTo>
                  <a:lnTo>
                    <a:pt x="192" y="2172"/>
                  </a:lnTo>
                  <a:lnTo>
                    <a:pt x="9" y="4528"/>
                  </a:lnTo>
                  <a:cubicBezTo>
                    <a:pt x="4" y="4558"/>
                    <a:pt x="2" y="4588"/>
                    <a:pt x="2" y="4619"/>
                  </a:cubicBezTo>
                  <a:lnTo>
                    <a:pt x="2" y="4624"/>
                  </a:lnTo>
                  <a:lnTo>
                    <a:pt x="1" y="4624"/>
                  </a:lnTo>
                  <a:lnTo>
                    <a:pt x="1" y="4634"/>
                  </a:lnTo>
                  <a:cubicBezTo>
                    <a:pt x="0" y="4904"/>
                    <a:pt x="137" y="5156"/>
                    <a:pt x="363" y="5304"/>
                  </a:cubicBezTo>
                  <a:cubicBezTo>
                    <a:pt x="590" y="5451"/>
                    <a:pt x="875" y="5474"/>
                    <a:pt x="1122" y="5364"/>
                  </a:cubicBezTo>
                  <a:lnTo>
                    <a:pt x="1910" y="5036"/>
                  </a:lnTo>
                  <a:cubicBezTo>
                    <a:pt x="1783" y="5397"/>
                    <a:pt x="1930" y="5797"/>
                    <a:pt x="2261" y="5989"/>
                  </a:cubicBezTo>
                  <a:lnTo>
                    <a:pt x="1044" y="6381"/>
                  </a:lnTo>
                  <a:cubicBezTo>
                    <a:pt x="641" y="6461"/>
                    <a:pt x="365" y="6834"/>
                    <a:pt x="405" y="7242"/>
                  </a:cubicBezTo>
                  <a:cubicBezTo>
                    <a:pt x="445" y="7651"/>
                    <a:pt x="789" y="7963"/>
                    <a:pt x="1199" y="7963"/>
                  </a:cubicBezTo>
                  <a:lnTo>
                    <a:pt x="1206" y="7963"/>
                  </a:lnTo>
                  <a:lnTo>
                    <a:pt x="6110" y="7706"/>
                  </a:lnTo>
                  <a:lnTo>
                    <a:pt x="6185" y="7886"/>
                  </a:lnTo>
                  <a:lnTo>
                    <a:pt x="6609" y="7973"/>
                  </a:lnTo>
                  <a:lnTo>
                    <a:pt x="6952" y="7639"/>
                  </a:lnTo>
                  <a:lnTo>
                    <a:pt x="7040" y="7610"/>
                  </a:lnTo>
                  <a:lnTo>
                    <a:pt x="7515" y="7671"/>
                  </a:lnTo>
                  <a:lnTo>
                    <a:pt x="7802" y="7348"/>
                  </a:lnTo>
                  <a:lnTo>
                    <a:pt x="7685" y="6883"/>
                  </a:lnTo>
                  <a:lnTo>
                    <a:pt x="7703" y="6793"/>
                  </a:lnTo>
                  <a:lnTo>
                    <a:pt x="7994" y="6412"/>
                  </a:lnTo>
                  <a:lnTo>
                    <a:pt x="7858" y="6002"/>
                  </a:lnTo>
                  <a:lnTo>
                    <a:pt x="7461" y="5889"/>
                  </a:lnTo>
                  <a:close/>
                  <a:moveTo>
                    <a:pt x="4578" y="726"/>
                  </a:moveTo>
                  <a:lnTo>
                    <a:pt x="4787" y="658"/>
                  </a:lnTo>
                  <a:lnTo>
                    <a:pt x="5187" y="1081"/>
                  </a:lnTo>
                  <a:lnTo>
                    <a:pt x="5613" y="1081"/>
                  </a:lnTo>
                  <a:lnTo>
                    <a:pt x="6014" y="658"/>
                  </a:lnTo>
                  <a:lnTo>
                    <a:pt x="6223" y="726"/>
                  </a:lnTo>
                  <a:lnTo>
                    <a:pt x="6299" y="1304"/>
                  </a:lnTo>
                  <a:lnTo>
                    <a:pt x="6644" y="1554"/>
                  </a:lnTo>
                  <a:lnTo>
                    <a:pt x="7216" y="1448"/>
                  </a:lnTo>
                  <a:lnTo>
                    <a:pt x="7345" y="1625"/>
                  </a:lnTo>
                  <a:lnTo>
                    <a:pt x="7067" y="2137"/>
                  </a:lnTo>
                  <a:lnTo>
                    <a:pt x="7199" y="2543"/>
                  </a:lnTo>
                  <a:lnTo>
                    <a:pt x="7725" y="2793"/>
                  </a:lnTo>
                  <a:lnTo>
                    <a:pt x="7725" y="3013"/>
                  </a:lnTo>
                  <a:lnTo>
                    <a:pt x="7199" y="3263"/>
                  </a:lnTo>
                  <a:lnTo>
                    <a:pt x="7067" y="3669"/>
                  </a:lnTo>
                  <a:lnTo>
                    <a:pt x="7345" y="4180"/>
                  </a:lnTo>
                  <a:lnTo>
                    <a:pt x="7216" y="4358"/>
                  </a:lnTo>
                  <a:lnTo>
                    <a:pt x="6644" y="4251"/>
                  </a:lnTo>
                  <a:lnTo>
                    <a:pt x="6299" y="4502"/>
                  </a:lnTo>
                  <a:lnTo>
                    <a:pt x="6223" y="5079"/>
                  </a:lnTo>
                  <a:lnTo>
                    <a:pt x="6014" y="5147"/>
                  </a:lnTo>
                  <a:lnTo>
                    <a:pt x="5613" y="4725"/>
                  </a:lnTo>
                  <a:lnTo>
                    <a:pt x="5187" y="4725"/>
                  </a:lnTo>
                  <a:lnTo>
                    <a:pt x="4787" y="5147"/>
                  </a:lnTo>
                  <a:lnTo>
                    <a:pt x="4578" y="5079"/>
                  </a:lnTo>
                  <a:lnTo>
                    <a:pt x="4502" y="4502"/>
                  </a:lnTo>
                  <a:lnTo>
                    <a:pt x="4157" y="4251"/>
                  </a:lnTo>
                  <a:lnTo>
                    <a:pt x="3584" y="4358"/>
                  </a:lnTo>
                  <a:lnTo>
                    <a:pt x="3455" y="4180"/>
                  </a:lnTo>
                  <a:lnTo>
                    <a:pt x="3733" y="3669"/>
                  </a:lnTo>
                  <a:lnTo>
                    <a:pt x="3602" y="3263"/>
                  </a:lnTo>
                  <a:lnTo>
                    <a:pt x="3076" y="3013"/>
                  </a:lnTo>
                  <a:lnTo>
                    <a:pt x="3076" y="2793"/>
                  </a:lnTo>
                  <a:lnTo>
                    <a:pt x="3602" y="2543"/>
                  </a:lnTo>
                  <a:lnTo>
                    <a:pt x="3733" y="2137"/>
                  </a:lnTo>
                  <a:lnTo>
                    <a:pt x="3455" y="1626"/>
                  </a:lnTo>
                  <a:lnTo>
                    <a:pt x="3584" y="1448"/>
                  </a:lnTo>
                  <a:lnTo>
                    <a:pt x="4157" y="1554"/>
                  </a:lnTo>
                  <a:lnTo>
                    <a:pt x="4502" y="1303"/>
                  </a:lnTo>
                  <a:lnTo>
                    <a:pt x="4578" y="726"/>
                  </a:lnTo>
                  <a:close/>
                  <a:moveTo>
                    <a:pt x="334" y="1107"/>
                  </a:moveTo>
                  <a:lnTo>
                    <a:pt x="422" y="894"/>
                  </a:lnTo>
                  <a:lnTo>
                    <a:pt x="639" y="867"/>
                  </a:lnTo>
                  <a:lnTo>
                    <a:pt x="896" y="610"/>
                  </a:lnTo>
                  <a:lnTo>
                    <a:pt x="922" y="393"/>
                  </a:lnTo>
                  <a:lnTo>
                    <a:pt x="1135" y="306"/>
                  </a:lnTo>
                  <a:lnTo>
                    <a:pt x="1308" y="440"/>
                  </a:lnTo>
                  <a:lnTo>
                    <a:pt x="1672" y="440"/>
                  </a:lnTo>
                  <a:lnTo>
                    <a:pt x="1843" y="306"/>
                  </a:lnTo>
                  <a:lnTo>
                    <a:pt x="2056" y="394"/>
                  </a:lnTo>
                  <a:lnTo>
                    <a:pt x="2083" y="611"/>
                  </a:lnTo>
                  <a:lnTo>
                    <a:pt x="2340" y="868"/>
                  </a:lnTo>
                  <a:lnTo>
                    <a:pt x="2557" y="895"/>
                  </a:lnTo>
                  <a:lnTo>
                    <a:pt x="2645" y="1108"/>
                  </a:lnTo>
                  <a:lnTo>
                    <a:pt x="2510" y="1280"/>
                  </a:lnTo>
                  <a:lnTo>
                    <a:pt x="2510" y="1644"/>
                  </a:lnTo>
                  <a:lnTo>
                    <a:pt x="2645" y="1816"/>
                  </a:lnTo>
                  <a:lnTo>
                    <a:pt x="2557" y="2029"/>
                  </a:lnTo>
                  <a:lnTo>
                    <a:pt x="2340" y="2056"/>
                  </a:lnTo>
                  <a:lnTo>
                    <a:pt x="2082" y="2313"/>
                  </a:lnTo>
                  <a:lnTo>
                    <a:pt x="2056" y="2530"/>
                  </a:lnTo>
                  <a:lnTo>
                    <a:pt x="1843" y="2618"/>
                  </a:lnTo>
                  <a:lnTo>
                    <a:pt x="1670" y="2484"/>
                  </a:lnTo>
                  <a:lnTo>
                    <a:pt x="1307" y="2484"/>
                  </a:lnTo>
                  <a:lnTo>
                    <a:pt x="1135" y="2618"/>
                  </a:lnTo>
                  <a:lnTo>
                    <a:pt x="922" y="2530"/>
                  </a:lnTo>
                  <a:lnTo>
                    <a:pt x="895" y="2313"/>
                  </a:lnTo>
                  <a:lnTo>
                    <a:pt x="638" y="2055"/>
                  </a:lnTo>
                  <a:lnTo>
                    <a:pt x="421" y="2028"/>
                  </a:lnTo>
                  <a:lnTo>
                    <a:pt x="333" y="1815"/>
                  </a:lnTo>
                  <a:lnTo>
                    <a:pt x="468" y="1643"/>
                  </a:lnTo>
                  <a:lnTo>
                    <a:pt x="468" y="1279"/>
                  </a:lnTo>
                  <a:lnTo>
                    <a:pt x="334" y="1107"/>
                  </a:lnTo>
                  <a:close/>
                  <a:moveTo>
                    <a:pt x="267" y="4636"/>
                  </a:moveTo>
                  <a:lnTo>
                    <a:pt x="269" y="4616"/>
                  </a:lnTo>
                  <a:cubicBezTo>
                    <a:pt x="295" y="4341"/>
                    <a:pt x="538" y="4139"/>
                    <a:pt x="813" y="4164"/>
                  </a:cubicBezTo>
                  <a:cubicBezTo>
                    <a:pt x="1088" y="4187"/>
                    <a:pt x="1292" y="4428"/>
                    <a:pt x="1271" y="4703"/>
                  </a:cubicBezTo>
                  <a:cubicBezTo>
                    <a:pt x="1250" y="4978"/>
                    <a:pt x="1011" y="5185"/>
                    <a:pt x="736" y="5166"/>
                  </a:cubicBezTo>
                  <a:cubicBezTo>
                    <a:pt x="461" y="5148"/>
                    <a:pt x="252" y="4912"/>
                    <a:pt x="267" y="4636"/>
                  </a:cubicBezTo>
                  <a:close/>
                  <a:moveTo>
                    <a:pt x="2664" y="4767"/>
                  </a:moveTo>
                  <a:cubicBezTo>
                    <a:pt x="2958" y="4767"/>
                    <a:pt x="3197" y="5006"/>
                    <a:pt x="3197" y="5300"/>
                  </a:cubicBezTo>
                  <a:cubicBezTo>
                    <a:pt x="3197" y="5594"/>
                    <a:pt x="2958" y="5833"/>
                    <a:pt x="2664" y="5833"/>
                  </a:cubicBezTo>
                  <a:cubicBezTo>
                    <a:pt x="2370" y="5833"/>
                    <a:pt x="2131" y="5594"/>
                    <a:pt x="2131" y="5300"/>
                  </a:cubicBezTo>
                  <a:cubicBezTo>
                    <a:pt x="2131" y="5006"/>
                    <a:pt x="2370" y="4767"/>
                    <a:pt x="2664" y="4767"/>
                  </a:cubicBezTo>
                  <a:close/>
                  <a:moveTo>
                    <a:pt x="667" y="7164"/>
                  </a:moveTo>
                  <a:cubicBezTo>
                    <a:pt x="667" y="6957"/>
                    <a:pt x="788" y="6770"/>
                    <a:pt x="975" y="6683"/>
                  </a:cubicBezTo>
                  <a:lnTo>
                    <a:pt x="1104" y="6641"/>
                  </a:lnTo>
                  <a:cubicBezTo>
                    <a:pt x="1301" y="6606"/>
                    <a:pt x="1502" y="6685"/>
                    <a:pt x="1622" y="6845"/>
                  </a:cubicBezTo>
                  <a:cubicBezTo>
                    <a:pt x="1743" y="7005"/>
                    <a:pt x="1763" y="7219"/>
                    <a:pt x="1675" y="7399"/>
                  </a:cubicBezTo>
                  <a:cubicBezTo>
                    <a:pt x="1587" y="7579"/>
                    <a:pt x="1405" y="7694"/>
                    <a:pt x="1204" y="7697"/>
                  </a:cubicBezTo>
                  <a:lnTo>
                    <a:pt x="1198" y="7697"/>
                  </a:lnTo>
                  <a:cubicBezTo>
                    <a:pt x="904" y="7696"/>
                    <a:pt x="667" y="7458"/>
                    <a:pt x="667" y="7164"/>
                  </a:cubicBezTo>
                  <a:close/>
                  <a:moveTo>
                    <a:pt x="1822" y="7664"/>
                  </a:moveTo>
                  <a:cubicBezTo>
                    <a:pt x="1967" y="7484"/>
                    <a:pt x="2027" y="7250"/>
                    <a:pt x="1986" y="7023"/>
                  </a:cubicBezTo>
                  <a:cubicBezTo>
                    <a:pt x="1945" y="6795"/>
                    <a:pt x="1807" y="6597"/>
                    <a:pt x="1609" y="6479"/>
                  </a:cubicBezTo>
                  <a:lnTo>
                    <a:pt x="2909" y="6060"/>
                  </a:lnTo>
                  <a:cubicBezTo>
                    <a:pt x="3190" y="5973"/>
                    <a:pt x="3400" y="5738"/>
                    <a:pt x="3456" y="5449"/>
                  </a:cubicBezTo>
                  <a:cubicBezTo>
                    <a:pt x="3511" y="5160"/>
                    <a:pt x="3404" y="4863"/>
                    <a:pt x="3175" y="4678"/>
                  </a:cubicBezTo>
                  <a:cubicBezTo>
                    <a:pt x="2947" y="4492"/>
                    <a:pt x="2635" y="4447"/>
                    <a:pt x="2363" y="4560"/>
                  </a:cubicBezTo>
                  <a:lnTo>
                    <a:pt x="1554" y="4898"/>
                  </a:lnTo>
                  <a:cubicBezTo>
                    <a:pt x="1671" y="4565"/>
                    <a:pt x="1556" y="4195"/>
                    <a:pt x="1271" y="3988"/>
                  </a:cubicBezTo>
                  <a:cubicBezTo>
                    <a:pt x="985" y="3781"/>
                    <a:pt x="598" y="3785"/>
                    <a:pt x="318" y="3999"/>
                  </a:cubicBezTo>
                  <a:lnTo>
                    <a:pt x="451" y="2300"/>
                  </a:lnTo>
                  <a:lnTo>
                    <a:pt x="516" y="2308"/>
                  </a:lnTo>
                  <a:lnTo>
                    <a:pt x="644" y="2436"/>
                  </a:lnTo>
                  <a:lnTo>
                    <a:pt x="678" y="2716"/>
                  </a:lnTo>
                  <a:lnTo>
                    <a:pt x="1177" y="2922"/>
                  </a:lnTo>
                  <a:lnTo>
                    <a:pt x="1400" y="2749"/>
                  </a:lnTo>
                  <a:lnTo>
                    <a:pt x="1581" y="2749"/>
                  </a:lnTo>
                  <a:lnTo>
                    <a:pt x="1803" y="2922"/>
                  </a:lnTo>
                  <a:lnTo>
                    <a:pt x="2301" y="2716"/>
                  </a:lnTo>
                  <a:lnTo>
                    <a:pt x="2335" y="2437"/>
                  </a:lnTo>
                  <a:lnTo>
                    <a:pt x="2463" y="2309"/>
                  </a:lnTo>
                  <a:lnTo>
                    <a:pt x="2743" y="2274"/>
                  </a:lnTo>
                  <a:lnTo>
                    <a:pt x="2950" y="1775"/>
                  </a:lnTo>
                  <a:lnTo>
                    <a:pt x="2776" y="1553"/>
                  </a:lnTo>
                  <a:lnTo>
                    <a:pt x="2776" y="1371"/>
                  </a:lnTo>
                  <a:lnTo>
                    <a:pt x="2950" y="1149"/>
                  </a:lnTo>
                  <a:lnTo>
                    <a:pt x="2847" y="902"/>
                  </a:lnTo>
                  <a:lnTo>
                    <a:pt x="4276" y="986"/>
                  </a:lnTo>
                  <a:lnTo>
                    <a:pt x="4253" y="1155"/>
                  </a:lnTo>
                  <a:lnTo>
                    <a:pt x="4094" y="1271"/>
                  </a:lnTo>
                  <a:lnTo>
                    <a:pt x="3469" y="1155"/>
                  </a:lnTo>
                  <a:lnTo>
                    <a:pt x="3142" y="1605"/>
                  </a:lnTo>
                  <a:lnTo>
                    <a:pt x="3445" y="2164"/>
                  </a:lnTo>
                  <a:lnTo>
                    <a:pt x="3384" y="2351"/>
                  </a:lnTo>
                  <a:lnTo>
                    <a:pt x="2810" y="2625"/>
                  </a:lnTo>
                  <a:lnTo>
                    <a:pt x="2810" y="3181"/>
                  </a:lnTo>
                  <a:lnTo>
                    <a:pt x="3384" y="3454"/>
                  </a:lnTo>
                  <a:lnTo>
                    <a:pt x="3445" y="3642"/>
                  </a:lnTo>
                  <a:lnTo>
                    <a:pt x="3142" y="4201"/>
                  </a:lnTo>
                  <a:lnTo>
                    <a:pt x="3469" y="4650"/>
                  </a:lnTo>
                  <a:lnTo>
                    <a:pt x="4094" y="4534"/>
                  </a:lnTo>
                  <a:lnTo>
                    <a:pt x="4253" y="4650"/>
                  </a:lnTo>
                  <a:lnTo>
                    <a:pt x="4336" y="5281"/>
                  </a:lnTo>
                  <a:lnTo>
                    <a:pt x="4865" y="5453"/>
                  </a:lnTo>
                  <a:lnTo>
                    <a:pt x="5302" y="4991"/>
                  </a:lnTo>
                  <a:lnTo>
                    <a:pt x="5500" y="4991"/>
                  </a:lnTo>
                  <a:lnTo>
                    <a:pt x="5937" y="5453"/>
                  </a:lnTo>
                  <a:lnTo>
                    <a:pt x="6466" y="5281"/>
                  </a:lnTo>
                  <a:lnTo>
                    <a:pt x="6548" y="4650"/>
                  </a:lnTo>
                  <a:lnTo>
                    <a:pt x="6708" y="4534"/>
                  </a:lnTo>
                  <a:lnTo>
                    <a:pt x="7146" y="4616"/>
                  </a:lnTo>
                  <a:lnTo>
                    <a:pt x="7178" y="5449"/>
                  </a:lnTo>
                  <a:lnTo>
                    <a:pt x="7144" y="5367"/>
                  </a:lnTo>
                  <a:lnTo>
                    <a:pt x="6720" y="5280"/>
                  </a:lnTo>
                  <a:lnTo>
                    <a:pt x="6376" y="5614"/>
                  </a:lnTo>
                  <a:lnTo>
                    <a:pt x="6288" y="5643"/>
                  </a:lnTo>
                  <a:lnTo>
                    <a:pt x="5813" y="5582"/>
                  </a:lnTo>
                  <a:lnTo>
                    <a:pt x="5526" y="5905"/>
                  </a:lnTo>
                  <a:lnTo>
                    <a:pt x="5643" y="6370"/>
                  </a:lnTo>
                  <a:lnTo>
                    <a:pt x="5625" y="6460"/>
                  </a:lnTo>
                  <a:lnTo>
                    <a:pt x="5334" y="6841"/>
                  </a:lnTo>
                  <a:lnTo>
                    <a:pt x="5470" y="7252"/>
                  </a:lnTo>
                  <a:lnTo>
                    <a:pt x="5931" y="7383"/>
                  </a:lnTo>
                  <a:lnTo>
                    <a:pt x="6000" y="7444"/>
                  </a:lnTo>
                  <a:lnTo>
                    <a:pt x="6000" y="7445"/>
                  </a:lnTo>
                  <a:lnTo>
                    <a:pt x="1822" y="7664"/>
                  </a:lnTo>
                  <a:close/>
                  <a:moveTo>
                    <a:pt x="7455" y="6680"/>
                  </a:moveTo>
                  <a:lnTo>
                    <a:pt x="7412" y="6889"/>
                  </a:lnTo>
                  <a:lnTo>
                    <a:pt x="7509" y="7277"/>
                  </a:lnTo>
                  <a:lnTo>
                    <a:pt x="7409" y="7389"/>
                  </a:lnTo>
                  <a:lnTo>
                    <a:pt x="7013" y="7338"/>
                  </a:lnTo>
                  <a:lnTo>
                    <a:pt x="6810" y="7406"/>
                  </a:lnTo>
                  <a:lnTo>
                    <a:pt x="6524" y="7684"/>
                  </a:lnTo>
                  <a:lnTo>
                    <a:pt x="6377" y="7653"/>
                  </a:lnTo>
                  <a:lnTo>
                    <a:pt x="6223" y="7285"/>
                  </a:lnTo>
                  <a:lnTo>
                    <a:pt x="6063" y="7143"/>
                  </a:lnTo>
                  <a:lnTo>
                    <a:pt x="5679" y="7034"/>
                  </a:lnTo>
                  <a:lnTo>
                    <a:pt x="5631" y="6891"/>
                  </a:lnTo>
                  <a:lnTo>
                    <a:pt x="5874" y="6574"/>
                  </a:lnTo>
                  <a:lnTo>
                    <a:pt x="5917" y="6364"/>
                  </a:lnTo>
                  <a:lnTo>
                    <a:pt x="5819" y="5977"/>
                  </a:lnTo>
                  <a:lnTo>
                    <a:pt x="5919" y="5864"/>
                  </a:lnTo>
                  <a:lnTo>
                    <a:pt x="6315" y="5915"/>
                  </a:lnTo>
                  <a:lnTo>
                    <a:pt x="6518" y="5848"/>
                  </a:lnTo>
                  <a:lnTo>
                    <a:pt x="6805" y="5570"/>
                  </a:lnTo>
                  <a:lnTo>
                    <a:pt x="6952" y="5600"/>
                  </a:lnTo>
                  <a:lnTo>
                    <a:pt x="7106" y="5969"/>
                  </a:lnTo>
                  <a:lnTo>
                    <a:pt x="7266" y="6110"/>
                  </a:lnTo>
                  <a:lnTo>
                    <a:pt x="7650" y="6219"/>
                  </a:lnTo>
                  <a:lnTo>
                    <a:pt x="7697" y="6362"/>
                  </a:lnTo>
                  <a:lnTo>
                    <a:pt x="7455" y="66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Oval 89">
              <a:extLst>
                <a:ext uri="{FF2B5EF4-FFF2-40B4-BE49-F238E27FC236}">
                  <a16:creationId xmlns:a16="http://schemas.microsoft.com/office/drawing/2014/main" id="{16B72F7A-739D-2466-7072-342E06708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6863" y="1520825"/>
              <a:ext cx="31750" cy="333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Oval 90">
              <a:extLst>
                <a:ext uri="{FF2B5EF4-FFF2-40B4-BE49-F238E27FC236}">
                  <a16:creationId xmlns:a16="http://schemas.microsoft.com/office/drawing/2014/main" id="{505DA82B-C50F-3AB9-7ADA-6E003A56D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1163" y="1562100"/>
              <a:ext cx="31750" cy="31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Oval 91">
              <a:extLst>
                <a:ext uri="{FF2B5EF4-FFF2-40B4-BE49-F238E27FC236}">
                  <a16:creationId xmlns:a16="http://schemas.microsoft.com/office/drawing/2014/main" id="{1B4169E4-E8A4-3B41-18FA-1D1504ACF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0675" y="1674813"/>
              <a:ext cx="33338" cy="333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 92">
              <a:extLst>
                <a:ext uri="{FF2B5EF4-FFF2-40B4-BE49-F238E27FC236}">
                  <a16:creationId xmlns:a16="http://schemas.microsoft.com/office/drawing/2014/main" id="{A5F832AC-7BC7-01A4-2B33-C5277A65D6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91825" y="1619250"/>
              <a:ext cx="80963" cy="80962"/>
            </a:xfrm>
            <a:custGeom>
              <a:avLst/>
              <a:gdLst>
                <a:gd name="T0" fmla="*/ 666 w 1332"/>
                <a:gd name="T1" fmla="*/ 0 h 1331"/>
                <a:gd name="T2" fmla="*/ 0 w 1332"/>
                <a:gd name="T3" fmla="*/ 666 h 1331"/>
                <a:gd name="T4" fmla="*/ 666 w 1332"/>
                <a:gd name="T5" fmla="*/ 1331 h 1331"/>
                <a:gd name="T6" fmla="*/ 1332 w 1332"/>
                <a:gd name="T7" fmla="*/ 666 h 1331"/>
                <a:gd name="T8" fmla="*/ 666 w 1332"/>
                <a:gd name="T9" fmla="*/ 0 h 1331"/>
                <a:gd name="T10" fmla="*/ 666 w 1332"/>
                <a:gd name="T11" fmla="*/ 1065 h 1331"/>
                <a:gd name="T12" fmla="*/ 267 w 1332"/>
                <a:gd name="T13" fmla="*/ 666 h 1331"/>
                <a:gd name="T14" fmla="*/ 666 w 1332"/>
                <a:gd name="T15" fmla="*/ 266 h 1331"/>
                <a:gd name="T16" fmla="*/ 1066 w 1332"/>
                <a:gd name="T17" fmla="*/ 666 h 1331"/>
                <a:gd name="T18" fmla="*/ 666 w 1332"/>
                <a:gd name="T19" fmla="*/ 1065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2" h="1331">
                  <a:moveTo>
                    <a:pt x="666" y="0"/>
                  </a:moveTo>
                  <a:cubicBezTo>
                    <a:pt x="299" y="0"/>
                    <a:pt x="0" y="298"/>
                    <a:pt x="0" y="666"/>
                  </a:cubicBezTo>
                  <a:cubicBezTo>
                    <a:pt x="0" y="1033"/>
                    <a:pt x="299" y="1331"/>
                    <a:pt x="666" y="1331"/>
                  </a:cubicBezTo>
                  <a:cubicBezTo>
                    <a:pt x="1034" y="1331"/>
                    <a:pt x="1332" y="1033"/>
                    <a:pt x="1332" y="666"/>
                  </a:cubicBezTo>
                  <a:cubicBezTo>
                    <a:pt x="1332" y="298"/>
                    <a:pt x="1034" y="0"/>
                    <a:pt x="666" y="0"/>
                  </a:cubicBezTo>
                  <a:close/>
                  <a:moveTo>
                    <a:pt x="666" y="1065"/>
                  </a:moveTo>
                  <a:cubicBezTo>
                    <a:pt x="446" y="1065"/>
                    <a:pt x="267" y="886"/>
                    <a:pt x="267" y="666"/>
                  </a:cubicBezTo>
                  <a:cubicBezTo>
                    <a:pt x="267" y="445"/>
                    <a:pt x="446" y="266"/>
                    <a:pt x="666" y="266"/>
                  </a:cubicBezTo>
                  <a:cubicBezTo>
                    <a:pt x="887" y="266"/>
                    <a:pt x="1066" y="445"/>
                    <a:pt x="1066" y="666"/>
                  </a:cubicBezTo>
                  <a:cubicBezTo>
                    <a:pt x="1066" y="886"/>
                    <a:pt x="887" y="1065"/>
                    <a:pt x="666" y="10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 93">
              <a:extLst>
                <a:ext uri="{FF2B5EF4-FFF2-40B4-BE49-F238E27FC236}">
                  <a16:creationId xmlns:a16="http://schemas.microsoft.com/office/drawing/2014/main" id="{709DB83C-0DC5-A954-AEF2-AF18FE645D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9588" y="1349375"/>
              <a:ext cx="161925" cy="163512"/>
            </a:xfrm>
            <a:custGeom>
              <a:avLst/>
              <a:gdLst>
                <a:gd name="T0" fmla="*/ 1332 w 2663"/>
                <a:gd name="T1" fmla="*/ 2663 h 2663"/>
                <a:gd name="T2" fmla="*/ 2663 w 2663"/>
                <a:gd name="T3" fmla="*/ 1332 h 2663"/>
                <a:gd name="T4" fmla="*/ 1332 w 2663"/>
                <a:gd name="T5" fmla="*/ 0 h 2663"/>
                <a:gd name="T6" fmla="*/ 0 w 2663"/>
                <a:gd name="T7" fmla="*/ 1332 h 2663"/>
                <a:gd name="T8" fmla="*/ 1332 w 2663"/>
                <a:gd name="T9" fmla="*/ 2663 h 2663"/>
                <a:gd name="T10" fmla="*/ 1332 w 2663"/>
                <a:gd name="T11" fmla="*/ 266 h 2663"/>
                <a:gd name="T12" fmla="*/ 2397 w 2663"/>
                <a:gd name="T13" fmla="*/ 1332 h 2663"/>
                <a:gd name="T14" fmla="*/ 1332 w 2663"/>
                <a:gd name="T15" fmla="*/ 2397 h 2663"/>
                <a:gd name="T16" fmla="*/ 266 w 2663"/>
                <a:gd name="T17" fmla="*/ 1332 h 2663"/>
                <a:gd name="T18" fmla="*/ 1332 w 2663"/>
                <a:gd name="T19" fmla="*/ 266 h 2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3" h="2663">
                  <a:moveTo>
                    <a:pt x="1332" y="2663"/>
                  </a:moveTo>
                  <a:cubicBezTo>
                    <a:pt x="2067" y="2663"/>
                    <a:pt x="2663" y="2067"/>
                    <a:pt x="2663" y="1332"/>
                  </a:cubicBezTo>
                  <a:cubicBezTo>
                    <a:pt x="2663" y="596"/>
                    <a:pt x="2067" y="0"/>
                    <a:pt x="1332" y="0"/>
                  </a:cubicBezTo>
                  <a:cubicBezTo>
                    <a:pt x="596" y="0"/>
                    <a:pt x="0" y="596"/>
                    <a:pt x="0" y="1332"/>
                  </a:cubicBezTo>
                  <a:cubicBezTo>
                    <a:pt x="1" y="2067"/>
                    <a:pt x="596" y="2663"/>
                    <a:pt x="1332" y="2663"/>
                  </a:cubicBezTo>
                  <a:close/>
                  <a:moveTo>
                    <a:pt x="1332" y="266"/>
                  </a:moveTo>
                  <a:cubicBezTo>
                    <a:pt x="1920" y="266"/>
                    <a:pt x="2397" y="743"/>
                    <a:pt x="2397" y="1332"/>
                  </a:cubicBezTo>
                  <a:cubicBezTo>
                    <a:pt x="2397" y="1920"/>
                    <a:pt x="1920" y="2397"/>
                    <a:pt x="1332" y="2397"/>
                  </a:cubicBezTo>
                  <a:cubicBezTo>
                    <a:pt x="743" y="2397"/>
                    <a:pt x="266" y="1920"/>
                    <a:pt x="266" y="1332"/>
                  </a:cubicBezTo>
                  <a:cubicBezTo>
                    <a:pt x="267" y="744"/>
                    <a:pt x="743" y="267"/>
                    <a:pt x="1332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94">
              <a:extLst>
                <a:ext uri="{FF2B5EF4-FFF2-40B4-BE49-F238E27FC236}">
                  <a16:creationId xmlns:a16="http://schemas.microsoft.com/office/drawing/2014/main" id="{B534F643-ABE8-1DB7-4AC5-BABED7FE73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1338" y="1382713"/>
              <a:ext cx="98425" cy="96837"/>
            </a:xfrm>
            <a:custGeom>
              <a:avLst/>
              <a:gdLst>
                <a:gd name="T0" fmla="*/ 799 w 1598"/>
                <a:gd name="T1" fmla="*/ 1598 h 1598"/>
                <a:gd name="T2" fmla="*/ 1598 w 1598"/>
                <a:gd name="T3" fmla="*/ 799 h 1598"/>
                <a:gd name="T4" fmla="*/ 799 w 1598"/>
                <a:gd name="T5" fmla="*/ 0 h 1598"/>
                <a:gd name="T6" fmla="*/ 0 w 1598"/>
                <a:gd name="T7" fmla="*/ 799 h 1598"/>
                <a:gd name="T8" fmla="*/ 799 w 1598"/>
                <a:gd name="T9" fmla="*/ 1598 h 1598"/>
                <a:gd name="T10" fmla="*/ 799 w 1598"/>
                <a:gd name="T11" fmla="*/ 266 h 1598"/>
                <a:gd name="T12" fmla="*/ 1331 w 1598"/>
                <a:gd name="T13" fmla="*/ 799 h 1598"/>
                <a:gd name="T14" fmla="*/ 799 w 1598"/>
                <a:gd name="T15" fmla="*/ 1331 h 1598"/>
                <a:gd name="T16" fmla="*/ 266 w 1598"/>
                <a:gd name="T17" fmla="*/ 799 h 1598"/>
                <a:gd name="T18" fmla="*/ 799 w 1598"/>
                <a:gd name="T19" fmla="*/ 266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8" h="1598">
                  <a:moveTo>
                    <a:pt x="799" y="1598"/>
                  </a:moveTo>
                  <a:cubicBezTo>
                    <a:pt x="1240" y="1598"/>
                    <a:pt x="1598" y="1240"/>
                    <a:pt x="1598" y="799"/>
                  </a:cubicBezTo>
                  <a:cubicBezTo>
                    <a:pt x="1598" y="357"/>
                    <a:pt x="1240" y="0"/>
                    <a:pt x="799" y="0"/>
                  </a:cubicBezTo>
                  <a:cubicBezTo>
                    <a:pt x="357" y="0"/>
                    <a:pt x="0" y="357"/>
                    <a:pt x="0" y="799"/>
                  </a:cubicBezTo>
                  <a:cubicBezTo>
                    <a:pt x="0" y="1240"/>
                    <a:pt x="357" y="1597"/>
                    <a:pt x="799" y="1598"/>
                  </a:cubicBezTo>
                  <a:close/>
                  <a:moveTo>
                    <a:pt x="799" y="266"/>
                  </a:moveTo>
                  <a:cubicBezTo>
                    <a:pt x="1093" y="266"/>
                    <a:pt x="1331" y="505"/>
                    <a:pt x="1331" y="799"/>
                  </a:cubicBezTo>
                  <a:cubicBezTo>
                    <a:pt x="1331" y="1093"/>
                    <a:pt x="1093" y="1331"/>
                    <a:pt x="799" y="1331"/>
                  </a:cubicBezTo>
                  <a:cubicBezTo>
                    <a:pt x="504" y="1331"/>
                    <a:pt x="266" y="1093"/>
                    <a:pt x="266" y="799"/>
                  </a:cubicBezTo>
                  <a:cubicBezTo>
                    <a:pt x="266" y="505"/>
                    <a:pt x="504" y="266"/>
                    <a:pt x="799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 95">
              <a:extLst>
                <a:ext uri="{FF2B5EF4-FFF2-40B4-BE49-F238E27FC236}">
                  <a16:creationId xmlns:a16="http://schemas.microsoft.com/office/drawing/2014/main" id="{AD381292-33F7-5367-A32D-51581F84B6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64850" y="1252538"/>
              <a:ext cx="49213" cy="49212"/>
            </a:xfrm>
            <a:custGeom>
              <a:avLst/>
              <a:gdLst>
                <a:gd name="T0" fmla="*/ 0 w 799"/>
                <a:gd name="T1" fmla="*/ 400 h 799"/>
                <a:gd name="T2" fmla="*/ 400 w 799"/>
                <a:gd name="T3" fmla="*/ 799 h 799"/>
                <a:gd name="T4" fmla="*/ 799 w 799"/>
                <a:gd name="T5" fmla="*/ 400 h 799"/>
                <a:gd name="T6" fmla="*/ 400 w 799"/>
                <a:gd name="T7" fmla="*/ 0 h 799"/>
                <a:gd name="T8" fmla="*/ 0 w 799"/>
                <a:gd name="T9" fmla="*/ 400 h 799"/>
                <a:gd name="T10" fmla="*/ 533 w 799"/>
                <a:gd name="T11" fmla="*/ 400 h 799"/>
                <a:gd name="T12" fmla="*/ 400 w 799"/>
                <a:gd name="T13" fmla="*/ 533 h 799"/>
                <a:gd name="T14" fmla="*/ 266 w 799"/>
                <a:gd name="T15" fmla="*/ 400 h 799"/>
                <a:gd name="T16" fmla="*/ 400 w 799"/>
                <a:gd name="T17" fmla="*/ 266 h 799"/>
                <a:gd name="T18" fmla="*/ 533 w 799"/>
                <a:gd name="T19" fmla="*/ 40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9" h="799">
                  <a:moveTo>
                    <a:pt x="0" y="400"/>
                  </a:moveTo>
                  <a:cubicBezTo>
                    <a:pt x="0" y="620"/>
                    <a:pt x="179" y="799"/>
                    <a:pt x="400" y="799"/>
                  </a:cubicBezTo>
                  <a:cubicBezTo>
                    <a:pt x="620" y="799"/>
                    <a:pt x="799" y="620"/>
                    <a:pt x="799" y="400"/>
                  </a:cubicBezTo>
                  <a:cubicBezTo>
                    <a:pt x="799" y="179"/>
                    <a:pt x="620" y="0"/>
                    <a:pt x="400" y="0"/>
                  </a:cubicBezTo>
                  <a:cubicBezTo>
                    <a:pt x="179" y="0"/>
                    <a:pt x="0" y="179"/>
                    <a:pt x="0" y="400"/>
                  </a:cubicBezTo>
                  <a:close/>
                  <a:moveTo>
                    <a:pt x="533" y="400"/>
                  </a:moveTo>
                  <a:cubicBezTo>
                    <a:pt x="533" y="473"/>
                    <a:pt x="473" y="533"/>
                    <a:pt x="400" y="533"/>
                  </a:cubicBezTo>
                  <a:cubicBezTo>
                    <a:pt x="326" y="533"/>
                    <a:pt x="266" y="473"/>
                    <a:pt x="266" y="400"/>
                  </a:cubicBezTo>
                  <a:cubicBezTo>
                    <a:pt x="266" y="326"/>
                    <a:pt x="326" y="266"/>
                    <a:pt x="400" y="266"/>
                  </a:cubicBezTo>
                  <a:cubicBezTo>
                    <a:pt x="473" y="266"/>
                    <a:pt x="533" y="326"/>
                    <a:pt x="533" y="4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Oval 96">
              <a:extLst>
                <a:ext uri="{FF2B5EF4-FFF2-40B4-BE49-F238E27FC236}">
                  <a16:creationId xmlns:a16="http://schemas.microsoft.com/office/drawing/2014/main" id="{FA9480CF-E367-9F30-4EA7-09F64F67E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0375" y="1252538"/>
              <a:ext cx="31750" cy="333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6" name="Freeform 8">
            <a:extLst>
              <a:ext uri="{FF2B5EF4-FFF2-40B4-BE49-F238E27FC236}">
                <a16:creationId xmlns:a16="http://schemas.microsoft.com/office/drawing/2014/main" id="{B9DF6ADA-EE85-A021-8635-6048BE0395F4}"/>
              </a:ext>
            </a:extLst>
          </p:cNvPr>
          <p:cNvSpPr>
            <a:spLocks noEditPoints="1"/>
          </p:cNvSpPr>
          <p:nvPr/>
        </p:nvSpPr>
        <p:spPr bwMode="auto">
          <a:xfrm>
            <a:off x="3191967" y="1228741"/>
            <a:ext cx="695278" cy="538302"/>
          </a:xfrm>
          <a:custGeom>
            <a:avLst/>
            <a:gdLst>
              <a:gd name="T0" fmla="*/ 42 w 296"/>
              <a:gd name="T1" fmla="*/ 166 h 182"/>
              <a:gd name="T2" fmla="*/ 254 w 296"/>
              <a:gd name="T3" fmla="*/ 182 h 182"/>
              <a:gd name="T4" fmla="*/ 284 w 296"/>
              <a:gd name="T5" fmla="*/ 166 h 182"/>
              <a:gd name="T6" fmla="*/ 296 w 296"/>
              <a:gd name="T7" fmla="*/ 182 h 182"/>
              <a:gd name="T8" fmla="*/ 287 w 296"/>
              <a:gd name="T9" fmla="*/ 140 h 182"/>
              <a:gd name="T10" fmla="*/ 260 w 296"/>
              <a:gd name="T11" fmla="*/ 126 h 182"/>
              <a:gd name="T12" fmla="*/ 263 w 296"/>
              <a:gd name="T13" fmla="*/ 113 h 182"/>
              <a:gd name="T14" fmla="*/ 272 w 296"/>
              <a:gd name="T15" fmla="*/ 90 h 182"/>
              <a:gd name="T16" fmla="*/ 291 w 296"/>
              <a:gd name="T17" fmla="*/ 86 h 182"/>
              <a:gd name="T18" fmla="*/ 287 w 296"/>
              <a:gd name="T19" fmla="*/ 54 h 182"/>
              <a:gd name="T20" fmla="*/ 267 w 296"/>
              <a:gd name="T21" fmla="*/ 58 h 182"/>
              <a:gd name="T22" fmla="*/ 267 w 296"/>
              <a:gd name="T23" fmla="*/ 86 h 182"/>
              <a:gd name="T24" fmla="*/ 260 w 296"/>
              <a:gd name="T25" fmla="*/ 82 h 182"/>
              <a:gd name="T26" fmla="*/ 236 w 296"/>
              <a:gd name="T27" fmla="*/ 8 h 182"/>
              <a:gd name="T28" fmla="*/ 62 w 296"/>
              <a:gd name="T29" fmla="*/ 8 h 182"/>
              <a:gd name="T30" fmla="*/ 46 w 296"/>
              <a:gd name="T31" fmla="*/ 22 h 182"/>
              <a:gd name="T32" fmla="*/ 36 w 296"/>
              <a:gd name="T33" fmla="*/ 92 h 182"/>
              <a:gd name="T34" fmla="*/ 28 w 296"/>
              <a:gd name="T35" fmla="*/ 86 h 182"/>
              <a:gd name="T36" fmla="*/ 24 w 296"/>
              <a:gd name="T37" fmla="*/ 54 h 182"/>
              <a:gd name="T38" fmla="*/ 4 w 296"/>
              <a:gd name="T39" fmla="*/ 58 h 182"/>
              <a:gd name="T40" fmla="*/ 8 w 296"/>
              <a:gd name="T41" fmla="*/ 90 h 182"/>
              <a:gd name="T42" fmla="*/ 33 w 296"/>
              <a:gd name="T43" fmla="*/ 97 h 182"/>
              <a:gd name="T44" fmla="*/ 36 w 296"/>
              <a:gd name="T45" fmla="*/ 113 h 182"/>
              <a:gd name="T46" fmla="*/ 31 w 296"/>
              <a:gd name="T47" fmla="*/ 132 h 182"/>
              <a:gd name="T48" fmla="*/ 0 w 296"/>
              <a:gd name="T49" fmla="*/ 151 h 182"/>
              <a:gd name="T50" fmla="*/ 12 w 296"/>
              <a:gd name="T51" fmla="*/ 182 h 182"/>
              <a:gd name="T52" fmla="*/ 74 w 296"/>
              <a:gd name="T53" fmla="*/ 154 h 182"/>
              <a:gd name="T54" fmla="*/ 74 w 296"/>
              <a:gd name="T55" fmla="*/ 118 h 182"/>
              <a:gd name="T56" fmla="*/ 74 w 296"/>
              <a:gd name="T57" fmla="*/ 154 h 182"/>
              <a:gd name="T58" fmla="*/ 118 w 296"/>
              <a:gd name="T59" fmla="*/ 170 h 182"/>
              <a:gd name="T60" fmla="*/ 112 w 296"/>
              <a:gd name="T61" fmla="*/ 128 h 182"/>
              <a:gd name="T62" fmla="*/ 124 w 296"/>
              <a:gd name="T63" fmla="*/ 128 h 182"/>
              <a:gd name="T64" fmla="*/ 154 w 296"/>
              <a:gd name="T65" fmla="*/ 164 h 182"/>
              <a:gd name="T66" fmla="*/ 142 w 296"/>
              <a:gd name="T67" fmla="*/ 164 h 182"/>
              <a:gd name="T68" fmla="*/ 148 w 296"/>
              <a:gd name="T69" fmla="*/ 122 h 182"/>
              <a:gd name="T70" fmla="*/ 154 w 296"/>
              <a:gd name="T71" fmla="*/ 164 h 182"/>
              <a:gd name="T72" fmla="*/ 178 w 296"/>
              <a:gd name="T73" fmla="*/ 170 h 182"/>
              <a:gd name="T74" fmla="*/ 172 w 296"/>
              <a:gd name="T75" fmla="*/ 128 h 182"/>
              <a:gd name="T76" fmla="*/ 184 w 296"/>
              <a:gd name="T77" fmla="*/ 128 h 182"/>
              <a:gd name="T78" fmla="*/ 222 w 296"/>
              <a:gd name="T79" fmla="*/ 154 h 182"/>
              <a:gd name="T80" fmla="*/ 222 w 296"/>
              <a:gd name="T81" fmla="*/ 118 h 182"/>
              <a:gd name="T82" fmla="*/ 222 w 296"/>
              <a:gd name="T83" fmla="*/ 154 h 182"/>
              <a:gd name="T84" fmla="*/ 54 w 296"/>
              <a:gd name="T85" fmla="*/ 75 h 182"/>
              <a:gd name="T86" fmla="*/ 66 w 296"/>
              <a:gd name="T87" fmla="*/ 23 h 182"/>
              <a:gd name="T88" fmla="*/ 148 w 296"/>
              <a:gd name="T89" fmla="*/ 17 h 182"/>
              <a:gd name="T90" fmla="*/ 229 w 296"/>
              <a:gd name="T91" fmla="*/ 23 h 182"/>
              <a:gd name="T92" fmla="*/ 241 w 296"/>
              <a:gd name="T93" fmla="*/ 75 h 182"/>
              <a:gd name="T94" fmla="*/ 242 w 296"/>
              <a:gd name="T95" fmla="*/ 77 h 182"/>
              <a:gd name="T96" fmla="*/ 224 w 296"/>
              <a:gd name="T97" fmla="*/ 82 h 182"/>
              <a:gd name="T98" fmla="*/ 157 w 296"/>
              <a:gd name="T99" fmla="*/ 70 h 182"/>
              <a:gd name="T100" fmla="*/ 226 w 296"/>
              <a:gd name="T101" fmla="*/ 91 h 182"/>
              <a:gd name="T102" fmla="*/ 106 w 296"/>
              <a:gd name="T103" fmla="*/ 82 h 182"/>
              <a:gd name="T104" fmla="*/ 70 w 296"/>
              <a:gd name="T105" fmla="*/ 87 h 182"/>
              <a:gd name="T106" fmla="*/ 139 w 296"/>
              <a:gd name="T107" fmla="*/ 66 h 182"/>
              <a:gd name="T108" fmla="*/ 59 w 296"/>
              <a:gd name="T109" fmla="*/ 82 h 182"/>
              <a:gd name="T110" fmla="*/ 54 w 296"/>
              <a:gd name="T111" fmla="*/ 75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6" h="182">
                <a:moveTo>
                  <a:pt x="12" y="166"/>
                </a:moveTo>
                <a:cubicBezTo>
                  <a:pt x="42" y="166"/>
                  <a:pt x="42" y="166"/>
                  <a:pt x="42" y="166"/>
                </a:cubicBezTo>
                <a:cubicBezTo>
                  <a:pt x="42" y="182"/>
                  <a:pt x="42" y="182"/>
                  <a:pt x="42" y="182"/>
                </a:cubicBezTo>
                <a:cubicBezTo>
                  <a:pt x="254" y="182"/>
                  <a:pt x="254" y="182"/>
                  <a:pt x="254" y="182"/>
                </a:cubicBezTo>
                <a:cubicBezTo>
                  <a:pt x="254" y="166"/>
                  <a:pt x="254" y="166"/>
                  <a:pt x="254" y="166"/>
                </a:cubicBezTo>
                <a:cubicBezTo>
                  <a:pt x="284" y="166"/>
                  <a:pt x="284" y="166"/>
                  <a:pt x="284" y="166"/>
                </a:cubicBezTo>
                <a:cubicBezTo>
                  <a:pt x="284" y="182"/>
                  <a:pt x="284" y="182"/>
                  <a:pt x="284" y="182"/>
                </a:cubicBezTo>
                <a:cubicBezTo>
                  <a:pt x="296" y="182"/>
                  <a:pt x="296" y="182"/>
                  <a:pt x="296" y="182"/>
                </a:cubicBezTo>
                <a:cubicBezTo>
                  <a:pt x="296" y="151"/>
                  <a:pt x="296" y="151"/>
                  <a:pt x="296" y="151"/>
                </a:cubicBezTo>
                <a:cubicBezTo>
                  <a:pt x="296" y="146"/>
                  <a:pt x="292" y="141"/>
                  <a:pt x="287" y="140"/>
                </a:cubicBezTo>
                <a:cubicBezTo>
                  <a:pt x="264" y="132"/>
                  <a:pt x="264" y="132"/>
                  <a:pt x="264" y="132"/>
                </a:cubicBezTo>
                <a:cubicBezTo>
                  <a:pt x="261" y="131"/>
                  <a:pt x="260" y="129"/>
                  <a:pt x="260" y="126"/>
                </a:cubicBezTo>
                <a:cubicBezTo>
                  <a:pt x="260" y="113"/>
                  <a:pt x="260" y="113"/>
                  <a:pt x="260" y="113"/>
                </a:cubicBezTo>
                <a:cubicBezTo>
                  <a:pt x="263" y="113"/>
                  <a:pt x="263" y="113"/>
                  <a:pt x="263" y="113"/>
                </a:cubicBezTo>
                <a:cubicBezTo>
                  <a:pt x="263" y="97"/>
                  <a:pt x="263" y="97"/>
                  <a:pt x="263" y="97"/>
                </a:cubicBezTo>
                <a:cubicBezTo>
                  <a:pt x="272" y="90"/>
                  <a:pt x="272" y="90"/>
                  <a:pt x="272" y="90"/>
                </a:cubicBezTo>
                <a:cubicBezTo>
                  <a:pt x="287" y="90"/>
                  <a:pt x="287" y="90"/>
                  <a:pt x="287" y="90"/>
                </a:cubicBezTo>
                <a:cubicBezTo>
                  <a:pt x="289" y="90"/>
                  <a:pt x="291" y="88"/>
                  <a:pt x="291" y="86"/>
                </a:cubicBezTo>
                <a:cubicBezTo>
                  <a:pt x="291" y="58"/>
                  <a:pt x="291" y="58"/>
                  <a:pt x="291" y="58"/>
                </a:cubicBezTo>
                <a:cubicBezTo>
                  <a:pt x="291" y="56"/>
                  <a:pt x="289" y="54"/>
                  <a:pt x="287" y="54"/>
                </a:cubicBezTo>
                <a:cubicBezTo>
                  <a:pt x="271" y="54"/>
                  <a:pt x="271" y="54"/>
                  <a:pt x="271" y="54"/>
                </a:cubicBezTo>
                <a:cubicBezTo>
                  <a:pt x="269" y="54"/>
                  <a:pt x="267" y="56"/>
                  <a:pt x="267" y="58"/>
                </a:cubicBezTo>
                <a:cubicBezTo>
                  <a:pt x="267" y="86"/>
                  <a:pt x="267" y="86"/>
                  <a:pt x="267" y="86"/>
                </a:cubicBezTo>
                <a:cubicBezTo>
                  <a:pt x="267" y="86"/>
                  <a:pt x="267" y="86"/>
                  <a:pt x="267" y="86"/>
                </a:cubicBezTo>
                <a:cubicBezTo>
                  <a:pt x="260" y="92"/>
                  <a:pt x="260" y="92"/>
                  <a:pt x="260" y="92"/>
                </a:cubicBezTo>
                <a:cubicBezTo>
                  <a:pt x="260" y="82"/>
                  <a:pt x="260" y="82"/>
                  <a:pt x="260" y="82"/>
                </a:cubicBezTo>
                <a:cubicBezTo>
                  <a:pt x="250" y="22"/>
                  <a:pt x="250" y="22"/>
                  <a:pt x="250" y="22"/>
                </a:cubicBezTo>
                <a:cubicBezTo>
                  <a:pt x="248" y="15"/>
                  <a:pt x="243" y="10"/>
                  <a:pt x="236" y="8"/>
                </a:cubicBezTo>
                <a:cubicBezTo>
                  <a:pt x="235" y="8"/>
                  <a:pt x="234" y="8"/>
                  <a:pt x="234" y="8"/>
                </a:cubicBezTo>
                <a:cubicBezTo>
                  <a:pt x="179" y="0"/>
                  <a:pt x="116" y="0"/>
                  <a:pt x="62" y="8"/>
                </a:cubicBezTo>
                <a:cubicBezTo>
                  <a:pt x="61" y="8"/>
                  <a:pt x="60" y="8"/>
                  <a:pt x="59" y="8"/>
                </a:cubicBezTo>
                <a:cubicBezTo>
                  <a:pt x="52" y="10"/>
                  <a:pt x="47" y="15"/>
                  <a:pt x="46" y="2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92"/>
                  <a:pt x="36" y="92"/>
                  <a:pt x="36" y="92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6"/>
                  <a:pt x="28" y="86"/>
                  <a:pt x="28" y="86"/>
                </a:cubicBezTo>
                <a:cubicBezTo>
                  <a:pt x="28" y="58"/>
                  <a:pt x="28" y="58"/>
                  <a:pt x="28" y="58"/>
                </a:cubicBezTo>
                <a:cubicBezTo>
                  <a:pt x="28" y="56"/>
                  <a:pt x="27" y="54"/>
                  <a:pt x="24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4" y="56"/>
                  <a:pt x="4" y="58"/>
                </a:cubicBezTo>
                <a:cubicBezTo>
                  <a:pt x="4" y="86"/>
                  <a:pt x="4" y="86"/>
                  <a:pt x="4" y="86"/>
                </a:cubicBezTo>
                <a:cubicBezTo>
                  <a:pt x="4" y="88"/>
                  <a:pt x="6" y="90"/>
                  <a:pt x="8" y="90"/>
                </a:cubicBezTo>
                <a:cubicBezTo>
                  <a:pt x="23" y="90"/>
                  <a:pt x="23" y="90"/>
                  <a:pt x="23" y="90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6" y="113"/>
                  <a:pt x="36" y="113"/>
                  <a:pt x="36" y="113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36" y="129"/>
                  <a:pt x="34" y="131"/>
                  <a:pt x="31" y="132"/>
                </a:cubicBezTo>
                <a:cubicBezTo>
                  <a:pt x="8" y="140"/>
                  <a:pt x="8" y="140"/>
                  <a:pt x="8" y="140"/>
                </a:cubicBezTo>
                <a:cubicBezTo>
                  <a:pt x="3" y="141"/>
                  <a:pt x="0" y="146"/>
                  <a:pt x="0" y="151"/>
                </a:cubicBezTo>
                <a:cubicBezTo>
                  <a:pt x="0" y="182"/>
                  <a:pt x="0" y="182"/>
                  <a:pt x="0" y="182"/>
                </a:cubicBezTo>
                <a:cubicBezTo>
                  <a:pt x="12" y="182"/>
                  <a:pt x="12" y="182"/>
                  <a:pt x="12" y="182"/>
                </a:cubicBezTo>
                <a:lnTo>
                  <a:pt x="12" y="166"/>
                </a:lnTo>
                <a:close/>
                <a:moveTo>
                  <a:pt x="74" y="154"/>
                </a:moveTo>
                <a:cubicBezTo>
                  <a:pt x="64" y="154"/>
                  <a:pt x="56" y="146"/>
                  <a:pt x="56" y="136"/>
                </a:cubicBezTo>
                <a:cubicBezTo>
                  <a:pt x="56" y="126"/>
                  <a:pt x="64" y="118"/>
                  <a:pt x="74" y="118"/>
                </a:cubicBezTo>
                <a:cubicBezTo>
                  <a:pt x="84" y="118"/>
                  <a:pt x="92" y="126"/>
                  <a:pt x="92" y="136"/>
                </a:cubicBezTo>
                <a:cubicBezTo>
                  <a:pt x="92" y="146"/>
                  <a:pt x="84" y="154"/>
                  <a:pt x="74" y="154"/>
                </a:cubicBezTo>
                <a:close/>
                <a:moveTo>
                  <a:pt x="124" y="164"/>
                </a:moveTo>
                <a:cubicBezTo>
                  <a:pt x="124" y="168"/>
                  <a:pt x="121" y="170"/>
                  <a:pt x="118" y="170"/>
                </a:cubicBezTo>
                <a:cubicBezTo>
                  <a:pt x="114" y="170"/>
                  <a:pt x="112" y="168"/>
                  <a:pt x="112" y="164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2" y="125"/>
                  <a:pt x="114" y="122"/>
                  <a:pt x="118" y="122"/>
                </a:cubicBezTo>
                <a:cubicBezTo>
                  <a:pt x="121" y="122"/>
                  <a:pt x="124" y="125"/>
                  <a:pt x="124" y="128"/>
                </a:cubicBezTo>
                <a:lnTo>
                  <a:pt x="124" y="164"/>
                </a:lnTo>
                <a:close/>
                <a:moveTo>
                  <a:pt x="154" y="164"/>
                </a:moveTo>
                <a:cubicBezTo>
                  <a:pt x="154" y="168"/>
                  <a:pt x="151" y="170"/>
                  <a:pt x="148" y="170"/>
                </a:cubicBezTo>
                <a:cubicBezTo>
                  <a:pt x="144" y="170"/>
                  <a:pt x="142" y="168"/>
                  <a:pt x="142" y="164"/>
                </a:cubicBezTo>
                <a:cubicBezTo>
                  <a:pt x="142" y="128"/>
                  <a:pt x="142" y="128"/>
                  <a:pt x="142" y="128"/>
                </a:cubicBezTo>
                <a:cubicBezTo>
                  <a:pt x="142" y="125"/>
                  <a:pt x="144" y="122"/>
                  <a:pt x="148" y="122"/>
                </a:cubicBezTo>
                <a:cubicBezTo>
                  <a:pt x="151" y="122"/>
                  <a:pt x="154" y="125"/>
                  <a:pt x="154" y="128"/>
                </a:cubicBezTo>
                <a:lnTo>
                  <a:pt x="154" y="164"/>
                </a:lnTo>
                <a:close/>
                <a:moveTo>
                  <a:pt x="184" y="164"/>
                </a:moveTo>
                <a:cubicBezTo>
                  <a:pt x="184" y="168"/>
                  <a:pt x="181" y="170"/>
                  <a:pt x="178" y="170"/>
                </a:cubicBezTo>
                <a:cubicBezTo>
                  <a:pt x="174" y="170"/>
                  <a:pt x="172" y="168"/>
                  <a:pt x="172" y="164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2" y="125"/>
                  <a:pt x="174" y="122"/>
                  <a:pt x="178" y="122"/>
                </a:cubicBezTo>
                <a:cubicBezTo>
                  <a:pt x="181" y="122"/>
                  <a:pt x="184" y="125"/>
                  <a:pt x="184" y="128"/>
                </a:cubicBezTo>
                <a:lnTo>
                  <a:pt x="184" y="164"/>
                </a:lnTo>
                <a:close/>
                <a:moveTo>
                  <a:pt x="222" y="154"/>
                </a:moveTo>
                <a:cubicBezTo>
                  <a:pt x="212" y="154"/>
                  <a:pt x="204" y="146"/>
                  <a:pt x="204" y="136"/>
                </a:cubicBezTo>
                <a:cubicBezTo>
                  <a:pt x="204" y="126"/>
                  <a:pt x="212" y="118"/>
                  <a:pt x="222" y="118"/>
                </a:cubicBezTo>
                <a:cubicBezTo>
                  <a:pt x="232" y="118"/>
                  <a:pt x="240" y="126"/>
                  <a:pt x="240" y="136"/>
                </a:cubicBezTo>
                <a:cubicBezTo>
                  <a:pt x="240" y="146"/>
                  <a:pt x="232" y="154"/>
                  <a:pt x="222" y="154"/>
                </a:cubicBezTo>
                <a:close/>
                <a:moveTo>
                  <a:pt x="54" y="75"/>
                </a:moveTo>
                <a:cubicBezTo>
                  <a:pt x="54" y="75"/>
                  <a:pt x="54" y="75"/>
                  <a:pt x="54" y="75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5"/>
                  <a:pt x="64" y="24"/>
                  <a:pt x="66" y="23"/>
                </a:cubicBezTo>
                <a:cubicBezTo>
                  <a:pt x="66" y="23"/>
                  <a:pt x="67" y="23"/>
                  <a:pt x="67" y="23"/>
                </a:cubicBezTo>
                <a:cubicBezTo>
                  <a:pt x="93" y="19"/>
                  <a:pt x="122" y="17"/>
                  <a:pt x="148" y="17"/>
                </a:cubicBezTo>
                <a:cubicBezTo>
                  <a:pt x="173" y="17"/>
                  <a:pt x="203" y="19"/>
                  <a:pt x="228" y="23"/>
                </a:cubicBezTo>
                <a:cubicBezTo>
                  <a:pt x="228" y="23"/>
                  <a:pt x="229" y="23"/>
                  <a:pt x="229" y="23"/>
                </a:cubicBezTo>
                <a:cubicBezTo>
                  <a:pt x="231" y="24"/>
                  <a:pt x="233" y="25"/>
                  <a:pt x="233" y="27"/>
                </a:cubicBezTo>
                <a:cubicBezTo>
                  <a:pt x="241" y="75"/>
                  <a:pt x="241" y="75"/>
                  <a:pt x="241" y="75"/>
                </a:cubicBezTo>
                <a:cubicBezTo>
                  <a:pt x="241" y="75"/>
                  <a:pt x="241" y="75"/>
                  <a:pt x="241" y="75"/>
                </a:cubicBezTo>
                <a:cubicBezTo>
                  <a:pt x="242" y="76"/>
                  <a:pt x="242" y="76"/>
                  <a:pt x="242" y="77"/>
                </a:cubicBezTo>
                <a:cubicBezTo>
                  <a:pt x="242" y="80"/>
                  <a:pt x="239" y="82"/>
                  <a:pt x="236" y="82"/>
                </a:cubicBezTo>
                <a:cubicBezTo>
                  <a:pt x="224" y="82"/>
                  <a:pt x="224" y="82"/>
                  <a:pt x="224" y="8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7" y="70"/>
                  <a:pt x="157" y="70"/>
                  <a:pt x="157" y="70"/>
                </a:cubicBezTo>
                <a:cubicBezTo>
                  <a:pt x="226" y="87"/>
                  <a:pt x="226" y="87"/>
                  <a:pt x="226" y="87"/>
                </a:cubicBezTo>
                <a:cubicBezTo>
                  <a:pt x="226" y="91"/>
                  <a:pt x="226" y="91"/>
                  <a:pt x="226" y="91"/>
                </a:cubicBezTo>
                <a:cubicBezTo>
                  <a:pt x="190" y="82"/>
                  <a:pt x="190" y="82"/>
                  <a:pt x="190" y="82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71" y="91"/>
                  <a:pt x="71" y="91"/>
                  <a:pt x="71" y="91"/>
                </a:cubicBezTo>
                <a:cubicBezTo>
                  <a:pt x="70" y="87"/>
                  <a:pt x="70" y="87"/>
                  <a:pt x="70" y="87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39" y="66"/>
                  <a:pt x="139" y="66"/>
                  <a:pt x="139" y="66"/>
                </a:cubicBezTo>
                <a:cubicBezTo>
                  <a:pt x="72" y="82"/>
                  <a:pt x="72" y="82"/>
                  <a:pt x="72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6" y="82"/>
                  <a:pt x="54" y="80"/>
                  <a:pt x="54" y="77"/>
                </a:cubicBezTo>
                <a:cubicBezTo>
                  <a:pt x="54" y="76"/>
                  <a:pt x="54" y="76"/>
                  <a:pt x="54" y="75"/>
                </a:cubicBezTo>
                <a:close/>
              </a:path>
            </a:pathLst>
          </a:custGeom>
          <a:gradFill flip="none" rotWithShape="1">
            <a:gsLst>
              <a:gs pos="0">
                <a:srgbClr val="2E6F59">
                  <a:shade val="30000"/>
                  <a:satMod val="115000"/>
                </a:srgbClr>
              </a:gs>
              <a:gs pos="50000">
                <a:srgbClr val="2E6F59">
                  <a:shade val="67500"/>
                  <a:satMod val="115000"/>
                </a:srgbClr>
              </a:gs>
              <a:gs pos="100000">
                <a:srgbClr val="2E6F5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7" name="Freeform 7">
            <a:extLst>
              <a:ext uri="{FF2B5EF4-FFF2-40B4-BE49-F238E27FC236}">
                <a16:creationId xmlns:a16="http://schemas.microsoft.com/office/drawing/2014/main" id="{7712D2E2-D2DF-D005-77DF-1DF3352A7483}"/>
              </a:ext>
            </a:extLst>
          </p:cNvPr>
          <p:cNvSpPr>
            <a:spLocks/>
          </p:cNvSpPr>
          <p:nvPr/>
        </p:nvSpPr>
        <p:spPr bwMode="auto">
          <a:xfrm>
            <a:off x="5593557" y="5171466"/>
            <a:ext cx="751310" cy="259755"/>
          </a:xfrm>
          <a:custGeom>
            <a:avLst/>
            <a:gdLst>
              <a:gd name="T0" fmla="*/ 312 w 312"/>
              <a:gd name="T1" fmla="*/ 0 h 72"/>
              <a:gd name="T2" fmla="*/ 312 w 312"/>
              <a:gd name="T3" fmla="*/ 24 h 72"/>
              <a:gd name="T4" fmla="*/ 292 w 312"/>
              <a:gd name="T5" fmla="*/ 24 h 72"/>
              <a:gd name="T6" fmla="*/ 292 w 312"/>
              <a:gd name="T7" fmla="*/ 66 h 72"/>
              <a:gd name="T8" fmla="*/ 286 w 312"/>
              <a:gd name="T9" fmla="*/ 72 h 72"/>
              <a:gd name="T10" fmla="*/ 244 w 312"/>
              <a:gd name="T11" fmla="*/ 72 h 72"/>
              <a:gd name="T12" fmla="*/ 238 w 312"/>
              <a:gd name="T13" fmla="*/ 66 h 72"/>
              <a:gd name="T14" fmla="*/ 238 w 312"/>
              <a:gd name="T15" fmla="*/ 36 h 72"/>
              <a:gd name="T16" fmla="*/ 250 w 312"/>
              <a:gd name="T17" fmla="*/ 36 h 72"/>
              <a:gd name="T18" fmla="*/ 256 w 312"/>
              <a:gd name="T19" fmla="*/ 30 h 72"/>
              <a:gd name="T20" fmla="*/ 250 w 312"/>
              <a:gd name="T21" fmla="*/ 24 h 72"/>
              <a:gd name="T22" fmla="*/ 58 w 312"/>
              <a:gd name="T23" fmla="*/ 24 h 72"/>
              <a:gd name="T24" fmla="*/ 52 w 312"/>
              <a:gd name="T25" fmla="*/ 30 h 72"/>
              <a:gd name="T26" fmla="*/ 58 w 312"/>
              <a:gd name="T27" fmla="*/ 36 h 72"/>
              <a:gd name="T28" fmla="*/ 73 w 312"/>
              <a:gd name="T29" fmla="*/ 36 h 72"/>
              <a:gd name="T30" fmla="*/ 73 w 312"/>
              <a:gd name="T31" fmla="*/ 66 h 72"/>
              <a:gd name="T32" fmla="*/ 67 w 312"/>
              <a:gd name="T33" fmla="*/ 72 h 72"/>
              <a:gd name="T34" fmla="*/ 25 w 312"/>
              <a:gd name="T35" fmla="*/ 72 h 72"/>
              <a:gd name="T36" fmla="*/ 19 w 312"/>
              <a:gd name="T37" fmla="*/ 66 h 72"/>
              <a:gd name="T38" fmla="*/ 19 w 312"/>
              <a:gd name="T39" fmla="*/ 24 h 72"/>
              <a:gd name="T40" fmla="*/ 0 w 312"/>
              <a:gd name="T41" fmla="*/ 24 h 72"/>
              <a:gd name="T42" fmla="*/ 0 w 312"/>
              <a:gd name="T43" fmla="*/ 0 h 72"/>
              <a:gd name="T44" fmla="*/ 312 w 312"/>
              <a:gd name="T45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2" h="72">
                <a:moveTo>
                  <a:pt x="312" y="0"/>
                </a:moveTo>
                <a:cubicBezTo>
                  <a:pt x="312" y="24"/>
                  <a:pt x="312" y="24"/>
                  <a:pt x="312" y="24"/>
                </a:cubicBezTo>
                <a:cubicBezTo>
                  <a:pt x="292" y="24"/>
                  <a:pt x="292" y="24"/>
                  <a:pt x="292" y="24"/>
                </a:cubicBezTo>
                <a:cubicBezTo>
                  <a:pt x="292" y="66"/>
                  <a:pt x="292" y="66"/>
                  <a:pt x="292" y="66"/>
                </a:cubicBezTo>
                <a:cubicBezTo>
                  <a:pt x="292" y="69"/>
                  <a:pt x="290" y="72"/>
                  <a:pt x="286" y="72"/>
                </a:cubicBezTo>
                <a:cubicBezTo>
                  <a:pt x="244" y="72"/>
                  <a:pt x="244" y="72"/>
                  <a:pt x="244" y="72"/>
                </a:cubicBezTo>
                <a:cubicBezTo>
                  <a:pt x="241" y="72"/>
                  <a:pt x="238" y="69"/>
                  <a:pt x="238" y="66"/>
                </a:cubicBezTo>
                <a:cubicBezTo>
                  <a:pt x="238" y="36"/>
                  <a:pt x="238" y="36"/>
                  <a:pt x="238" y="36"/>
                </a:cubicBezTo>
                <a:cubicBezTo>
                  <a:pt x="250" y="36"/>
                  <a:pt x="250" y="36"/>
                  <a:pt x="250" y="36"/>
                </a:cubicBezTo>
                <a:cubicBezTo>
                  <a:pt x="254" y="36"/>
                  <a:pt x="256" y="33"/>
                  <a:pt x="256" y="30"/>
                </a:cubicBezTo>
                <a:cubicBezTo>
                  <a:pt x="256" y="27"/>
                  <a:pt x="254" y="24"/>
                  <a:pt x="250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5" y="24"/>
                  <a:pt x="52" y="27"/>
                  <a:pt x="52" y="30"/>
                </a:cubicBezTo>
                <a:cubicBezTo>
                  <a:pt x="52" y="33"/>
                  <a:pt x="55" y="36"/>
                  <a:pt x="58" y="36"/>
                </a:cubicBezTo>
                <a:cubicBezTo>
                  <a:pt x="73" y="36"/>
                  <a:pt x="73" y="36"/>
                  <a:pt x="73" y="3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9"/>
                  <a:pt x="70" y="72"/>
                  <a:pt x="67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1" y="72"/>
                  <a:pt x="19" y="69"/>
                  <a:pt x="19" y="66"/>
                </a:cubicBezTo>
                <a:cubicBezTo>
                  <a:pt x="19" y="24"/>
                  <a:pt x="19" y="24"/>
                  <a:pt x="19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0"/>
                  <a:pt x="0" y="0"/>
                  <a:pt x="0" y="0"/>
                </a:cubicBezTo>
                <a:lnTo>
                  <a:pt x="312" y="0"/>
                </a:lnTo>
                <a:close/>
              </a:path>
            </a:pathLst>
          </a:custGeom>
          <a:gradFill flip="none" rotWithShape="1">
            <a:gsLst>
              <a:gs pos="0">
                <a:srgbClr val="2E6F59">
                  <a:shade val="30000"/>
                  <a:satMod val="115000"/>
                </a:srgbClr>
              </a:gs>
              <a:gs pos="50000">
                <a:srgbClr val="2E6F59">
                  <a:shade val="67500"/>
                  <a:satMod val="115000"/>
                </a:srgbClr>
              </a:gs>
              <a:gs pos="100000">
                <a:srgbClr val="2E6F5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9" name="Прямая со стрелкой 298">
            <a:extLst>
              <a:ext uri="{FF2B5EF4-FFF2-40B4-BE49-F238E27FC236}">
                <a16:creationId xmlns:a16="http://schemas.microsoft.com/office/drawing/2014/main" id="{11B861D4-9237-ABCC-93FC-1401677056DD}"/>
              </a:ext>
            </a:extLst>
          </p:cNvPr>
          <p:cNvCxnSpPr>
            <a:cxnSpLocks/>
            <a:stCxn id="87" idx="4"/>
            <a:endCxn id="66" idx="0"/>
          </p:cNvCxnSpPr>
          <p:nvPr/>
        </p:nvCxnSpPr>
        <p:spPr>
          <a:xfrm flipH="1">
            <a:off x="3526388" y="2011637"/>
            <a:ext cx="12252" cy="1878233"/>
          </a:xfrm>
          <a:prstGeom prst="straightConnector1">
            <a:avLst/>
          </a:prstGeom>
          <a:ln w="19050">
            <a:solidFill>
              <a:srgbClr val="2E6F5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3" name="Group 170">
            <a:extLst>
              <a:ext uri="{FF2B5EF4-FFF2-40B4-BE49-F238E27FC236}">
                <a16:creationId xmlns:a16="http://schemas.microsoft.com/office/drawing/2014/main" id="{4596EE52-4512-F6C0-C04E-430238DB51DA}"/>
              </a:ext>
            </a:extLst>
          </p:cNvPr>
          <p:cNvGrpSpPr/>
          <p:nvPr/>
        </p:nvGrpSpPr>
        <p:grpSpPr>
          <a:xfrm>
            <a:off x="1274374" y="1921233"/>
            <a:ext cx="700690" cy="671691"/>
            <a:chOff x="11423940" y="5665303"/>
            <a:chExt cx="568432" cy="568432"/>
          </a:xfrm>
          <a:solidFill>
            <a:srgbClr val="2E6F59"/>
          </a:solidFill>
        </p:grpSpPr>
        <p:sp>
          <p:nvSpPr>
            <p:cNvPr id="304" name="Freeform 126">
              <a:extLst>
                <a:ext uri="{FF2B5EF4-FFF2-40B4-BE49-F238E27FC236}">
                  <a16:creationId xmlns:a16="http://schemas.microsoft.com/office/drawing/2014/main" id="{803C6BA1-07F5-51C7-0BE4-137B2D3E43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99595" y="5750118"/>
              <a:ext cx="417121" cy="41049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7"/>
                </a:cxn>
                <a:cxn ang="0">
                  <a:pos x="118" y="235"/>
                </a:cxn>
                <a:cxn ang="0">
                  <a:pos x="235" y="117"/>
                </a:cxn>
                <a:cxn ang="0">
                  <a:pos x="118" y="0"/>
                </a:cxn>
                <a:cxn ang="0">
                  <a:pos x="59" y="168"/>
                </a:cxn>
                <a:cxn ang="0">
                  <a:pos x="39" y="163"/>
                </a:cxn>
                <a:cxn ang="0">
                  <a:pos x="45" y="143"/>
                </a:cxn>
                <a:cxn ang="0">
                  <a:pos x="65" y="148"/>
                </a:cxn>
                <a:cxn ang="0">
                  <a:pos x="59" y="168"/>
                </a:cxn>
                <a:cxn ang="0">
                  <a:pos x="65" y="87"/>
                </a:cxn>
                <a:cxn ang="0">
                  <a:pos x="45" y="92"/>
                </a:cxn>
                <a:cxn ang="0">
                  <a:pos x="39" y="72"/>
                </a:cxn>
                <a:cxn ang="0">
                  <a:pos x="59" y="67"/>
                </a:cxn>
                <a:cxn ang="0">
                  <a:pos x="65" y="87"/>
                </a:cxn>
                <a:cxn ang="0">
                  <a:pos x="118" y="208"/>
                </a:cxn>
                <a:cxn ang="0">
                  <a:pos x="103" y="193"/>
                </a:cxn>
                <a:cxn ang="0">
                  <a:pos x="118" y="179"/>
                </a:cxn>
                <a:cxn ang="0">
                  <a:pos x="132" y="193"/>
                </a:cxn>
                <a:cxn ang="0">
                  <a:pos x="118" y="208"/>
                </a:cxn>
                <a:cxn ang="0">
                  <a:pos x="118" y="56"/>
                </a:cxn>
                <a:cxn ang="0">
                  <a:pos x="103" y="41"/>
                </a:cxn>
                <a:cxn ang="0">
                  <a:pos x="118" y="27"/>
                </a:cxn>
                <a:cxn ang="0">
                  <a:pos x="132" y="41"/>
                </a:cxn>
                <a:cxn ang="0">
                  <a:pos x="118" y="56"/>
                </a:cxn>
                <a:cxn ang="0">
                  <a:pos x="196" y="163"/>
                </a:cxn>
                <a:cxn ang="0">
                  <a:pos x="176" y="168"/>
                </a:cxn>
                <a:cxn ang="0">
                  <a:pos x="171" y="148"/>
                </a:cxn>
                <a:cxn ang="0">
                  <a:pos x="191" y="143"/>
                </a:cxn>
                <a:cxn ang="0">
                  <a:pos x="196" y="163"/>
                </a:cxn>
                <a:cxn ang="0">
                  <a:pos x="191" y="92"/>
                </a:cxn>
                <a:cxn ang="0">
                  <a:pos x="171" y="87"/>
                </a:cxn>
                <a:cxn ang="0">
                  <a:pos x="176" y="67"/>
                </a:cxn>
                <a:cxn ang="0">
                  <a:pos x="196" y="72"/>
                </a:cxn>
                <a:cxn ang="0">
                  <a:pos x="191" y="92"/>
                </a:cxn>
              </a:cxnLst>
              <a:rect l="0" t="0" r="r" b="b"/>
              <a:pathLst>
                <a:path w="235" h="235">
                  <a:moveTo>
                    <a:pt x="118" y="0"/>
                  </a:moveTo>
                  <a:cubicBezTo>
                    <a:pt x="53" y="0"/>
                    <a:pt x="0" y="52"/>
                    <a:pt x="0" y="117"/>
                  </a:cubicBezTo>
                  <a:cubicBezTo>
                    <a:pt x="0" y="182"/>
                    <a:pt x="53" y="235"/>
                    <a:pt x="118" y="235"/>
                  </a:cubicBezTo>
                  <a:cubicBezTo>
                    <a:pt x="183" y="235"/>
                    <a:pt x="235" y="182"/>
                    <a:pt x="235" y="117"/>
                  </a:cubicBezTo>
                  <a:cubicBezTo>
                    <a:pt x="235" y="52"/>
                    <a:pt x="183" y="0"/>
                    <a:pt x="118" y="0"/>
                  </a:cubicBezTo>
                  <a:close/>
                  <a:moveTo>
                    <a:pt x="59" y="168"/>
                  </a:moveTo>
                  <a:cubicBezTo>
                    <a:pt x="52" y="172"/>
                    <a:pt x="43" y="170"/>
                    <a:pt x="39" y="163"/>
                  </a:cubicBezTo>
                  <a:cubicBezTo>
                    <a:pt x="35" y="156"/>
                    <a:pt x="38" y="147"/>
                    <a:pt x="45" y="143"/>
                  </a:cubicBezTo>
                  <a:cubicBezTo>
                    <a:pt x="52" y="139"/>
                    <a:pt x="61" y="141"/>
                    <a:pt x="65" y="148"/>
                  </a:cubicBezTo>
                  <a:cubicBezTo>
                    <a:pt x="69" y="155"/>
                    <a:pt x="66" y="164"/>
                    <a:pt x="59" y="168"/>
                  </a:cubicBezTo>
                  <a:close/>
                  <a:moveTo>
                    <a:pt x="65" y="87"/>
                  </a:moveTo>
                  <a:cubicBezTo>
                    <a:pt x="61" y="94"/>
                    <a:pt x="52" y="96"/>
                    <a:pt x="45" y="92"/>
                  </a:cubicBezTo>
                  <a:cubicBezTo>
                    <a:pt x="38" y="88"/>
                    <a:pt x="35" y="79"/>
                    <a:pt x="39" y="72"/>
                  </a:cubicBezTo>
                  <a:cubicBezTo>
                    <a:pt x="43" y="65"/>
                    <a:pt x="52" y="63"/>
                    <a:pt x="59" y="67"/>
                  </a:cubicBezTo>
                  <a:cubicBezTo>
                    <a:pt x="66" y="71"/>
                    <a:pt x="69" y="80"/>
                    <a:pt x="65" y="87"/>
                  </a:cubicBezTo>
                  <a:close/>
                  <a:moveTo>
                    <a:pt x="118" y="208"/>
                  </a:moveTo>
                  <a:cubicBezTo>
                    <a:pt x="110" y="208"/>
                    <a:pt x="103" y="201"/>
                    <a:pt x="103" y="193"/>
                  </a:cubicBezTo>
                  <a:cubicBezTo>
                    <a:pt x="103" y="185"/>
                    <a:pt x="110" y="179"/>
                    <a:pt x="118" y="179"/>
                  </a:cubicBezTo>
                  <a:cubicBezTo>
                    <a:pt x="126" y="179"/>
                    <a:pt x="132" y="185"/>
                    <a:pt x="132" y="193"/>
                  </a:cubicBezTo>
                  <a:cubicBezTo>
                    <a:pt x="132" y="201"/>
                    <a:pt x="126" y="208"/>
                    <a:pt x="118" y="208"/>
                  </a:cubicBezTo>
                  <a:close/>
                  <a:moveTo>
                    <a:pt x="118" y="56"/>
                  </a:moveTo>
                  <a:cubicBezTo>
                    <a:pt x="110" y="56"/>
                    <a:pt x="103" y="49"/>
                    <a:pt x="103" y="41"/>
                  </a:cubicBezTo>
                  <a:cubicBezTo>
                    <a:pt x="103" y="33"/>
                    <a:pt x="110" y="27"/>
                    <a:pt x="118" y="27"/>
                  </a:cubicBezTo>
                  <a:cubicBezTo>
                    <a:pt x="126" y="27"/>
                    <a:pt x="132" y="33"/>
                    <a:pt x="132" y="41"/>
                  </a:cubicBezTo>
                  <a:cubicBezTo>
                    <a:pt x="132" y="49"/>
                    <a:pt x="126" y="56"/>
                    <a:pt x="118" y="56"/>
                  </a:cubicBezTo>
                  <a:close/>
                  <a:moveTo>
                    <a:pt x="196" y="163"/>
                  </a:moveTo>
                  <a:cubicBezTo>
                    <a:pt x="192" y="170"/>
                    <a:pt x="183" y="172"/>
                    <a:pt x="176" y="168"/>
                  </a:cubicBezTo>
                  <a:cubicBezTo>
                    <a:pt x="169" y="164"/>
                    <a:pt x="167" y="155"/>
                    <a:pt x="171" y="148"/>
                  </a:cubicBezTo>
                  <a:cubicBezTo>
                    <a:pt x="175" y="141"/>
                    <a:pt x="184" y="139"/>
                    <a:pt x="191" y="143"/>
                  </a:cubicBezTo>
                  <a:cubicBezTo>
                    <a:pt x="198" y="147"/>
                    <a:pt x="200" y="156"/>
                    <a:pt x="196" y="163"/>
                  </a:cubicBezTo>
                  <a:close/>
                  <a:moveTo>
                    <a:pt x="191" y="92"/>
                  </a:moveTo>
                  <a:cubicBezTo>
                    <a:pt x="184" y="96"/>
                    <a:pt x="175" y="94"/>
                    <a:pt x="171" y="87"/>
                  </a:cubicBezTo>
                  <a:cubicBezTo>
                    <a:pt x="167" y="80"/>
                    <a:pt x="169" y="71"/>
                    <a:pt x="176" y="67"/>
                  </a:cubicBezTo>
                  <a:cubicBezTo>
                    <a:pt x="183" y="63"/>
                    <a:pt x="192" y="65"/>
                    <a:pt x="196" y="72"/>
                  </a:cubicBezTo>
                  <a:cubicBezTo>
                    <a:pt x="200" y="79"/>
                    <a:pt x="198" y="88"/>
                    <a:pt x="191" y="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Freeform 95">
              <a:extLst>
                <a:ext uri="{FF2B5EF4-FFF2-40B4-BE49-F238E27FC236}">
                  <a16:creationId xmlns:a16="http://schemas.microsoft.com/office/drawing/2014/main" id="{B21E1EB6-93A2-582E-DF8F-EF9C63438D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3940" y="5665303"/>
              <a:ext cx="568432" cy="568432"/>
            </a:xfrm>
            <a:custGeom>
              <a:avLst/>
              <a:gdLst/>
              <a:ahLst/>
              <a:cxnLst>
                <a:cxn ang="0">
                  <a:pos x="260" y="0"/>
                </a:cxn>
                <a:cxn ang="0">
                  <a:pos x="0" y="260"/>
                </a:cxn>
                <a:cxn ang="0">
                  <a:pos x="260" y="520"/>
                </a:cxn>
                <a:cxn ang="0">
                  <a:pos x="520" y="260"/>
                </a:cxn>
                <a:cxn ang="0">
                  <a:pos x="260" y="0"/>
                </a:cxn>
                <a:cxn ang="0">
                  <a:pos x="260" y="486"/>
                </a:cxn>
                <a:cxn ang="0">
                  <a:pos x="34" y="260"/>
                </a:cxn>
                <a:cxn ang="0">
                  <a:pos x="260" y="35"/>
                </a:cxn>
                <a:cxn ang="0">
                  <a:pos x="485" y="260"/>
                </a:cxn>
                <a:cxn ang="0">
                  <a:pos x="260" y="486"/>
                </a:cxn>
              </a:cxnLst>
              <a:rect l="0" t="0" r="r" b="b"/>
              <a:pathLst>
                <a:path w="520" h="520">
                  <a:moveTo>
                    <a:pt x="260" y="0"/>
                  </a:moveTo>
                  <a:cubicBezTo>
                    <a:pt x="116" y="0"/>
                    <a:pt x="0" y="117"/>
                    <a:pt x="0" y="260"/>
                  </a:cubicBezTo>
                  <a:cubicBezTo>
                    <a:pt x="0" y="404"/>
                    <a:pt x="116" y="520"/>
                    <a:pt x="260" y="520"/>
                  </a:cubicBezTo>
                  <a:cubicBezTo>
                    <a:pt x="403" y="520"/>
                    <a:pt x="520" y="404"/>
                    <a:pt x="520" y="260"/>
                  </a:cubicBezTo>
                  <a:cubicBezTo>
                    <a:pt x="520" y="117"/>
                    <a:pt x="403" y="0"/>
                    <a:pt x="260" y="0"/>
                  </a:cubicBezTo>
                  <a:close/>
                  <a:moveTo>
                    <a:pt x="260" y="486"/>
                  </a:moveTo>
                  <a:cubicBezTo>
                    <a:pt x="135" y="486"/>
                    <a:pt x="34" y="385"/>
                    <a:pt x="34" y="260"/>
                  </a:cubicBezTo>
                  <a:cubicBezTo>
                    <a:pt x="34" y="136"/>
                    <a:pt x="135" y="35"/>
                    <a:pt x="260" y="35"/>
                  </a:cubicBezTo>
                  <a:cubicBezTo>
                    <a:pt x="384" y="35"/>
                    <a:pt x="485" y="136"/>
                    <a:pt x="485" y="260"/>
                  </a:cubicBezTo>
                  <a:cubicBezTo>
                    <a:pt x="485" y="385"/>
                    <a:pt x="384" y="486"/>
                    <a:pt x="260" y="48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6" name="Freeform 137">
            <a:extLst>
              <a:ext uri="{FF2B5EF4-FFF2-40B4-BE49-F238E27FC236}">
                <a16:creationId xmlns:a16="http://schemas.microsoft.com/office/drawing/2014/main" id="{1DC9A8AF-17B8-4B6C-E2F2-629E52E4387A}"/>
              </a:ext>
            </a:extLst>
          </p:cNvPr>
          <p:cNvSpPr>
            <a:spLocks noEditPoints="1"/>
          </p:cNvSpPr>
          <p:nvPr/>
        </p:nvSpPr>
        <p:spPr bwMode="auto">
          <a:xfrm>
            <a:off x="641233" y="3655974"/>
            <a:ext cx="571269" cy="612976"/>
          </a:xfrm>
          <a:custGeom>
            <a:avLst/>
            <a:gdLst>
              <a:gd name="T0" fmla="*/ 5118 w 6232"/>
              <a:gd name="T1" fmla="*/ 573 h 6232"/>
              <a:gd name="T2" fmla="*/ 4097 w 6232"/>
              <a:gd name="T3" fmla="*/ 1286 h 6232"/>
              <a:gd name="T4" fmla="*/ 2500 w 6232"/>
              <a:gd name="T5" fmla="*/ 732 h 6232"/>
              <a:gd name="T6" fmla="*/ 1827 w 6232"/>
              <a:gd name="T7" fmla="*/ 1011 h 6232"/>
              <a:gd name="T8" fmla="*/ 1090 w 6232"/>
              <a:gd name="T9" fmla="*/ 2532 h 6232"/>
              <a:gd name="T10" fmla="*/ 1090 w 6232"/>
              <a:gd name="T11" fmla="*/ 3732 h 6232"/>
              <a:gd name="T12" fmla="*/ 0 w 6232"/>
              <a:gd name="T13" fmla="*/ 5566 h 6232"/>
              <a:gd name="T14" fmla="*/ 2165 w 6232"/>
              <a:gd name="T15" fmla="*/ 5008 h 6232"/>
              <a:gd name="T16" fmla="*/ 3700 w 6232"/>
              <a:gd name="T17" fmla="*/ 5532 h 6232"/>
              <a:gd name="T18" fmla="*/ 4373 w 6232"/>
              <a:gd name="T19" fmla="*/ 5253 h 6232"/>
              <a:gd name="T20" fmla="*/ 5111 w 6232"/>
              <a:gd name="T21" fmla="*/ 3732 h 6232"/>
              <a:gd name="T22" fmla="*/ 5110 w 6232"/>
              <a:gd name="T23" fmla="*/ 2532 h 6232"/>
              <a:gd name="T24" fmla="*/ 5068 w 6232"/>
              <a:gd name="T25" fmla="*/ 1706 h 6232"/>
              <a:gd name="T26" fmla="*/ 6232 w 6232"/>
              <a:gd name="T27" fmla="*/ 523 h 6232"/>
              <a:gd name="T28" fmla="*/ 900 w 6232"/>
              <a:gd name="T29" fmla="*/ 2732 h 6232"/>
              <a:gd name="T30" fmla="*/ 1465 w 6232"/>
              <a:gd name="T31" fmla="*/ 2168 h 6232"/>
              <a:gd name="T32" fmla="*/ 1827 w 6232"/>
              <a:gd name="T33" fmla="*/ 1293 h 6232"/>
              <a:gd name="T34" fmla="*/ 2625 w 6232"/>
              <a:gd name="T35" fmla="*/ 1294 h 6232"/>
              <a:gd name="T36" fmla="*/ 3500 w 6232"/>
              <a:gd name="T37" fmla="*/ 932 h 6232"/>
              <a:gd name="T38" fmla="*/ 4064 w 6232"/>
              <a:gd name="T39" fmla="*/ 1497 h 6232"/>
              <a:gd name="T40" fmla="*/ 4385 w 6232"/>
              <a:gd name="T41" fmla="*/ 1306 h 6232"/>
              <a:gd name="T42" fmla="*/ 1900 w 6232"/>
              <a:gd name="T43" fmla="*/ 3132 h 6232"/>
              <a:gd name="T44" fmla="*/ 1262 w 6232"/>
              <a:gd name="T45" fmla="*/ 3607 h 6232"/>
              <a:gd name="T46" fmla="*/ 2409 w 6232"/>
              <a:gd name="T47" fmla="*/ 2882 h 6232"/>
              <a:gd name="T48" fmla="*/ 3100 w 6232"/>
              <a:gd name="T49" fmla="*/ 2132 h 6232"/>
              <a:gd name="T50" fmla="*/ 2371 w 6232"/>
              <a:gd name="T51" fmla="*/ 2561 h 6232"/>
              <a:gd name="T52" fmla="*/ 995 w 6232"/>
              <a:gd name="T53" fmla="*/ 5896 h 6232"/>
              <a:gd name="T54" fmla="*/ 336 w 6232"/>
              <a:gd name="T55" fmla="*/ 5237 h 6232"/>
              <a:gd name="T56" fmla="*/ 829 w 6232"/>
              <a:gd name="T57" fmla="*/ 5261 h 6232"/>
              <a:gd name="T58" fmla="*/ 3209 w 6232"/>
              <a:gd name="T59" fmla="*/ 3682 h 6232"/>
              <a:gd name="T60" fmla="*/ 4024 w 6232"/>
              <a:gd name="T61" fmla="*/ 2749 h 6232"/>
              <a:gd name="T62" fmla="*/ 3045 w 6232"/>
              <a:gd name="T63" fmla="*/ 4129 h 6232"/>
              <a:gd name="T64" fmla="*/ 3671 w 6232"/>
              <a:gd name="T65" fmla="*/ 3861 h 6232"/>
              <a:gd name="T66" fmla="*/ 5300 w 6232"/>
              <a:gd name="T67" fmla="*/ 2732 h 6232"/>
              <a:gd name="T68" fmla="*/ 4938 w 6232"/>
              <a:gd name="T69" fmla="*/ 3607 h 6232"/>
              <a:gd name="T70" fmla="*/ 4939 w 6232"/>
              <a:gd name="T71" fmla="*/ 4405 h 6232"/>
              <a:gd name="T72" fmla="*/ 4064 w 6232"/>
              <a:gd name="T73" fmla="*/ 4768 h 6232"/>
              <a:gd name="T74" fmla="*/ 3500 w 6232"/>
              <a:gd name="T75" fmla="*/ 5332 h 6232"/>
              <a:gd name="T76" fmla="*/ 2625 w 6232"/>
              <a:gd name="T77" fmla="*/ 4970 h 6232"/>
              <a:gd name="T78" fmla="*/ 3100 w 6232"/>
              <a:gd name="T79" fmla="*/ 4332 h 6232"/>
              <a:gd name="T80" fmla="*/ 4926 w 6232"/>
              <a:gd name="T81" fmla="*/ 1847 h 6232"/>
              <a:gd name="T82" fmla="*/ 4735 w 6232"/>
              <a:gd name="T83" fmla="*/ 2168 h 6232"/>
              <a:gd name="T84" fmla="*/ 5734 w 6232"/>
              <a:gd name="T85" fmla="*/ 853 h 6232"/>
              <a:gd name="T86" fmla="*/ 2891 w 6232"/>
              <a:gd name="T87" fmla="*/ 3082 h 6232"/>
              <a:gd name="T88" fmla="*/ 5379 w 6232"/>
              <a:gd name="T89" fmla="*/ 498 h 6232"/>
              <a:gd name="T90" fmla="*/ 5734 w 6232"/>
              <a:gd name="T91" fmla="*/ 853 h 6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32" h="6232">
                <a:moveTo>
                  <a:pt x="5709" y="0"/>
                </a:moveTo>
                <a:lnTo>
                  <a:pt x="5221" y="366"/>
                </a:lnTo>
                <a:lnTo>
                  <a:pt x="5118" y="573"/>
                </a:lnTo>
                <a:lnTo>
                  <a:pt x="4526" y="1164"/>
                </a:lnTo>
                <a:lnTo>
                  <a:pt x="4373" y="1011"/>
                </a:lnTo>
                <a:lnTo>
                  <a:pt x="4097" y="1286"/>
                </a:lnTo>
                <a:cubicBezTo>
                  <a:pt x="3971" y="1218"/>
                  <a:pt x="3838" y="1163"/>
                  <a:pt x="3700" y="1122"/>
                </a:cubicBezTo>
                <a:lnTo>
                  <a:pt x="3700" y="732"/>
                </a:lnTo>
                <a:lnTo>
                  <a:pt x="2500" y="732"/>
                </a:lnTo>
                <a:lnTo>
                  <a:pt x="2500" y="1122"/>
                </a:lnTo>
                <a:cubicBezTo>
                  <a:pt x="2362" y="1163"/>
                  <a:pt x="2229" y="1218"/>
                  <a:pt x="2103" y="1286"/>
                </a:cubicBezTo>
                <a:lnTo>
                  <a:pt x="1827" y="1011"/>
                </a:lnTo>
                <a:lnTo>
                  <a:pt x="979" y="1859"/>
                </a:lnTo>
                <a:lnTo>
                  <a:pt x="1254" y="2135"/>
                </a:lnTo>
                <a:cubicBezTo>
                  <a:pt x="1186" y="2261"/>
                  <a:pt x="1131" y="2394"/>
                  <a:pt x="1090" y="2532"/>
                </a:cubicBezTo>
                <a:lnTo>
                  <a:pt x="700" y="2532"/>
                </a:lnTo>
                <a:lnTo>
                  <a:pt x="700" y="3732"/>
                </a:lnTo>
                <a:lnTo>
                  <a:pt x="1090" y="3732"/>
                </a:lnTo>
                <a:cubicBezTo>
                  <a:pt x="1124" y="3846"/>
                  <a:pt x="1171" y="3957"/>
                  <a:pt x="1225" y="4066"/>
                </a:cubicBezTo>
                <a:lnTo>
                  <a:pt x="195" y="5096"/>
                </a:lnTo>
                <a:cubicBezTo>
                  <a:pt x="69" y="5221"/>
                  <a:pt x="0" y="5388"/>
                  <a:pt x="0" y="5566"/>
                </a:cubicBezTo>
                <a:cubicBezTo>
                  <a:pt x="0" y="5933"/>
                  <a:pt x="299" y="6232"/>
                  <a:pt x="666" y="6232"/>
                </a:cubicBezTo>
                <a:cubicBezTo>
                  <a:pt x="843" y="6232"/>
                  <a:pt x="1011" y="6163"/>
                  <a:pt x="1136" y="6037"/>
                </a:cubicBezTo>
                <a:lnTo>
                  <a:pt x="2165" y="5008"/>
                </a:lnTo>
                <a:cubicBezTo>
                  <a:pt x="2274" y="5063"/>
                  <a:pt x="2386" y="5108"/>
                  <a:pt x="2500" y="5142"/>
                </a:cubicBezTo>
                <a:lnTo>
                  <a:pt x="2500" y="5532"/>
                </a:lnTo>
                <a:lnTo>
                  <a:pt x="3700" y="5532"/>
                </a:lnTo>
                <a:lnTo>
                  <a:pt x="3700" y="5142"/>
                </a:lnTo>
                <a:cubicBezTo>
                  <a:pt x="3838" y="5101"/>
                  <a:pt x="3971" y="5046"/>
                  <a:pt x="4097" y="4978"/>
                </a:cubicBezTo>
                <a:lnTo>
                  <a:pt x="4373" y="5253"/>
                </a:lnTo>
                <a:lnTo>
                  <a:pt x="5221" y="4405"/>
                </a:lnTo>
                <a:lnTo>
                  <a:pt x="4946" y="4129"/>
                </a:lnTo>
                <a:cubicBezTo>
                  <a:pt x="5014" y="4003"/>
                  <a:pt x="5069" y="3870"/>
                  <a:pt x="5111" y="3732"/>
                </a:cubicBezTo>
                <a:lnTo>
                  <a:pt x="5500" y="3732"/>
                </a:lnTo>
                <a:lnTo>
                  <a:pt x="5500" y="2532"/>
                </a:lnTo>
                <a:lnTo>
                  <a:pt x="5110" y="2532"/>
                </a:lnTo>
                <a:cubicBezTo>
                  <a:pt x="5069" y="2394"/>
                  <a:pt x="5014" y="2261"/>
                  <a:pt x="4946" y="2135"/>
                </a:cubicBezTo>
                <a:lnTo>
                  <a:pt x="5221" y="1859"/>
                </a:lnTo>
                <a:lnTo>
                  <a:pt x="5068" y="1706"/>
                </a:lnTo>
                <a:lnTo>
                  <a:pt x="5659" y="1114"/>
                </a:lnTo>
                <a:lnTo>
                  <a:pt x="5866" y="1011"/>
                </a:lnTo>
                <a:lnTo>
                  <a:pt x="6232" y="523"/>
                </a:lnTo>
                <a:lnTo>
                  <a:pt x="5709" y="0"/>
                </a:lnTo>
                <a:close/>
                <a:moveTo>
                  <a:pt x="900" y="3532"/>
                </a:moveTo>
                <a:lnTo>
                  <a:pt x="900" y="2732"/>
                </a:lnTo>
                <a:lnTo>
                  <a:pt x="1243" y="2732"/>
                </a:lnTo>
                <a:lnTo>
                  <a:pt x="1262" y="2657"/>
                </a:lnTo>
                <a:cubicBezTo>
                  <a:pt x="1307" y="2485"/>
                  <a:pt x="1375" y="2321"/>
                  <a:pt x="1465" y="2168"/>
                </a:cubicBezTo>
                <a:lnTo>
                  <a:pt x="1504" y="2102"/>
                </a:lnTo>
                <a:lnTo>
                  <a:pt x="1262" y="1859"/>
                </a:lnTo>
                <a:lnTo>
                  <a:pt x="1827" y="1293"/>
                </a:lnTo>
                <a:lnTo>
                  <a:pt x="2070" y="1536"/>
                </a:lnTo>
                <a:lnTo>
                  <a:pt x="2137" y="1497"/>
                </a:lnTo>
                <a:cubicBezTo>
                  <a:pt x="2288" y="1407"/>
                  <a:pt x="2453" y="1339"/>
                  <a:pt x="2625" y="1294"/>
                </a:cubicBezTo>
                <a:lnTo>
                  <a:pt x="2700" y="1275"/>
                </a:lnTo>
                <a:lnTo>
                  <a:pt x="2700" y="932"/>
                </a:lnTo>
                <a:lnTo>
                  <a:pt x="3500" y="932"/>
                </a:lnTo>
                <a:lnTo>
                  <a:pt x="3500" y="1275"/>
                </a:lnTo>
                <a:lnTo>
                  <a:pt x="3575" y="1294"/>
                </a:lnTo>
                <a:cubicBezTo>
                  <a:pt x="3747" y="1339"/>
                  <a:pt x="3912" y="1407"/>
                  <a:pt x="4064" y="1497"/>
                </a:cubicBezTo>
                <a:lnTo>
                  <a:pt x="4130" y="1536"/>
                </a:lnTo>
                <a:lnTo>
                  <a:pt x="4373" y="1294"/>
                </a:lnTo>
                <a:lnTo>
                  <a:pt x="4385" y="1306"/>
                </a:lnTo>
                <a:lnTo>
                  <a:pt x="3632" y="2059"/>
                </a:lnTo>
                <a:cubicBezTo>
                  <a:pt x="3467" y="1977"/>
                  <a:pt x="3285" y="1932"/>
                  <a:pt x="3100" y="1932"/>
                </a:cubicBezTo>
                <a:cubicBezTo>
                  <a:pt x="2438" y="1932"/>
                  <a:pt x="1900" y="2470"/>
                  <a:pt x="1900" y="3132"/>
                </a:cubicBezTo>
                <a:cubicBezTo>
                  <a:pt x="1900" y="3211"/>
                  <a:pt x="1910" y="3289"/>
                  <a:pt x="1925" y="3366"/>
                </a:cubicBezTo>
                <a:lnTo>
                  <a:pt x="1373" y="3917"/>
                </a:lnTo>
                <a:cubicBezTo>
                  <a:pt x="1327" y="3816"/>
                  <a:pt x="1290" y="3712"/>
                  <a:pt x="1262" y="3607"/>
                </a:cubicBezTo>
                <a:lnTo>
                  <a:pt x="1243" y="3532"/>
                </a:lnTo>
                <a:lnTo>
                  <a:pt x="900" y="3532"/>
                </a:lnTo>
                <a:close/>
                <a:moveTo>
                  <a:pt x="2409" y="2882"/>
                </a:moveTo>
                <a:lnTo>
                  <a:pt x="2103" y="3187"/>
                </a:lnTo>
                <a:cubicBezTo>
                  <a:pt x="2102" y="3169"/>
                  <a:pt x="2100" y="3151"/>
                  <a:pt x="2100" y="3132"/>
                </a:cubicBezTo>
                <a:cubicBezTo>
                  <a:pt x="2100" y="2581"/>
                  <a:pt x="2549" y="2132"/>
                  <a:pt x="3100" y="2132"/>
                </a:cubicBezTo>
                <a:cubicBezTo>
                  <a:pt x="3232" y="2132"/>
                  <a:pt x="3362" y="2158"/>
                  <a:pt x="3482" y="2208"/>
                </a:cubicBezTo>
                <a:lnTo>
                  <a:pt x="2750" y="2941"/>
                </a:lnTo>
                <a:lnTo>
                  <a:pt x="2371" y="2561"/>
                </a:lnTo>
                <a:lnTo>
                  <a:pt x="2229" y="2703"/>
                </a:lnTo>
                <a:lnTo>
                  <a:pt x="2409" y="2882"/>
                </a:lnTo>
                <a:close/>
                <a:moveTo>
                  <a:pt x="995" y="5896"/>
                </a:moveTo>
                <a:cubicBezTo>
                  <a:pt x="907" y="5984"/>
                  <a:pt x="790" y="6032"/>
                  <a:pt x="666" y="6032"/>
                </a:cubicBezTo>
                <a:cubicBezTo>
                  <a:pt x="409" y="6032"/>
                  <a:pt x="200" y="5823"/>
                  <a:pt x="200" y="5566"/>
                </a:cubicBezTo>
                <a:cubicBezTo>
                  <a:pt x="200" y="5442"/>
                  <a:pt x="248" y="5325"/>
                  <a:pt x="336" y="5237"/>
                </a:cubicBezTo>
                <a:lnTo>
                  <a:pt x="2550" y="3023"/>
                </a:lnTo>
                <a:lnTo>
                  <a:pt x="2809" y="3282"/>
                </a:lnTo>
                <a:lnTo>
                  <a:pt x="829" y="5261"/>
                </a:lnTo>
                <a:lnTo>
                  <a:pt x="971" y="5403"/>
                </a:lnTo>
                <a:lnTo>
                  <a:pt x="2950" y="3423"/>
                </a:lnTo>
                <a:lnTo>
                  <a:pt x="3209" y="3682"/>
                </a:lnTo>
                <a:lnTo>
                  <a:pt x="995" y="5896"/>
                </a:lnTo>
                <a:close/>
                <a:moveTo>
                  <a:pt x="3291" y="3482"/>
                </a:moveTo>
                <a:lnTo>
                  <a:pt x="4024" y="2749"/>
                </a:lnTo>
                <a:cubicBezTo>
                  <a:pt x="4074" y="2870"/>
                  <a:pt x="4100" y="3000"/>
                  <a:pt x="4100" y="3132"/>
                </a:cubicBezTo>
                <a:cubicBezTo>
                  <a:pt x="4100" y="3683"/>
                  <a:pt x="3651" y="4132"/>
                  <a:pt x="3100" y="4132"/>
                </a:cubicBezTo>
                <a:cubicBezTo>
                  <a:pt x="3082" y="4132"/>
                  <a:pt x="3063" y="4130"/>
                  <a:pt x="3045" y="4129"/>
                </a:cubicBezTo>
                <a:lnTo>
                  <a:pt x="3350" y="3823"/>
                </a:lnTo>
                <a:lnTo>
                  <a:pt x="3529" y="4003"/>
                </a:lnTo>
                <a:lnTo>
                  <a:pt x="3671" y="3861"/>
                </a:lnTo>
                <a:lnTo>
                  <a:pt x="3291" y="3482"/>
                </a:lnTo>
                <a:close/>
                <a:moveTo>
                  <a:pt x="4957" y="2732"/>
                </a:moveTo>
                <a:lnTo>
                  <a:pt x="5300" y="2732"/>
                </a:lnTo>
                <a:lnTo>
                  <a:pt x="5300" y="3532"/>
                </a:lnTo>
                <a:lnTo>
                  <a:pt x="4957" y="3532"/>
                </a:lnTo>
                <a:lnTo>
                  <a:pt x="4938" y="3607"/>
                </a:lnTo>
                <a:cubicBezTo>
                  <a:pt x="4893" y="3779"/>
                  <a:pt x="4825" y="3944"/>
                  <a:pt x="4735" y="4096"/>
                </a:cubicBezTo>
                <a:lnTo>
                  <a:pt x="4696" y="4162"/>
                </a:lnTo>
                <a:lnTo>
                  <a:pt x="4939" y="4405"/>
                </a:lnTo>
                <a:lnTo>
                  <a:pt x="4373" y="4971"/>
                </a:lnTo>
                <a:lnTo>
                  <a:pt x="4130" y="4728"/>
                </a:lnTo>
                <a:lnTo>
                  <a:pt x="4064" y="4768"/>
                </a:lnTo>
                <a:cubicBezTo>
                  <a:pt x="3911" y="4857"/>
                  <a:pt x="3747" y="4925"/>
                  <a:pt x="3575" y="4970"/>
                </a:cubicBezTo>
                <a:lnTo>
                  <a:pt x="3500" y="4989"/>
                </a:lnTo>
                <a:lnTo>
                  <a:pt x="3500" y="5332"/>
                </a:lnTo>
                <a:lnTo>
                  <a:pt x="2700" y="5332"/>
                </a:lnTo>
                <a:lnTo>
                  <a:pt x="2700" y="4989"/>
                </a:lnTo>
                <a:lnTo>
                  <a:pt x="2625" y="4970"/>
                </a:lnTo>
                <a:cubicBezTo>
                  <a:pt x="2520" y="4943"/>
                  <a:pt x="2416" y="4905"/>
                  <a:pt x="2315" y="4859"/>
                </a:cubicBezTo>
                <a:lnTo>
                  <a:pt x="2866" y="4307"/>
                </a:lnTo>
                <a:cubicBezTo>
                  <a:pt x="2943" y="4322"/>
                  <a:pt x="3021" y="4332"/>
                  <a:pt x="3100" y="4332"/>
                </a:cubicBezTo>
                <a:cubicBezTo>
                  <a:pt x="3762" y="4332"/>
                  <a:pt x="4300" y="3794"/>
                  <a:pt x="4300" y="3132"/>
                </a:cubicBezTo>
                <a:cubicBezTo>
                  <a:pt x="4300" y="2947"/>
                  <a:pt x="4255" y="2765"/>
                  <a:pt x="4173" y="2600"/>
                </a:cubicBezTo>
                <a:lnTo>
                  <a:pt x="4926" y="1847"/>
                </a:lnTo>
                <a:lnTo>
                  <a:pt x="4939" y="1859"/>
                </a:lnTo>
                <a:lnTo>
                  <a:pt x="4696" y="2102"/>
                </a:lnTo>
                <a:lnTo>
                  <a:pt x="4735" y="2168"/>
                </a:lnTo>
                <a:cubicBezTo>
                  <a:pt x="4825" y="2321"/>
                  <a:pt x="4893" y="2485"/>
                  <a:pt x="4938" y="2657"/>
                </a:cubicBezTo>
                <a:lnTo>
                  <a:pt x="4957" y="2732"/>
                </a:lnTo>
                <a:close/>
                <a:moveTo>
                  <a:pt x="5734" y="853"/>
                </a:moveTo>
                <a:lnTo>
                  <a:pt x="5541" y="950"/>
                </a:lnTo>
                <a:lnTo>
                  <a:pt x="3150" y="3341"/>
                </a:lnTo>
                <a:lnTo>
                  <a:pt x="2891" y="3082"/>
                </a:lnTo>
                <a:lnTo>
                  <a:pt x="5271" y="703"/>
                </a:lnTo>
                <a:lnTo>
                  <a:pt x="5282" y="691"/>
                </a:lnTo>
                <a:lnTo>
                  <a:pt x="5379" y="498"/>
                </a:lnTo>
                <a:lnTo>
                  <a:pt x="5691" y="264"/>
                </a:lnTo>
                <a:lnTo>
                  <a:pt x="5968" y="541"/>
                </a:lnTo>
                <a:lnTo>
                  <a:pt x="5734" y="853"/>
                </a:lnTo>
                <a:close/>
              </a:path>
            </a:pathLst>
          </a:custGeom>
          <a:gradFill flip="none" rotWithShape="1">
            <a:gsLst>
              <a:gs pos="0">
                <a:srgbClr val="2E6F59">
                  <a:shade val="30000"/>
                  <a:satMod val="115000"/>
                </a:srgbClr>
              </a:gs>
              <a:gs pos="50000">
                <a:srgbClr val="2E6F59">
                  <a:shade val="67500"/>
                  <a:satMod val="115000"/>
                </a:srgbClr>
              </a:gs>
              <a:gs pos="100000">
                <a:srgbClr val="2E6F59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5" name="Прямая со стрелкой 314">
            <a:extLst>
              <a:ext uri="{FF2B5EF4-FFF2-40B4-BE49-F238E27FC236}">
                <a16:creationId xmlns:a16="http://schemas.microsoft.com/office/drawing/2014/main" id="{007BCAB3-4AE5-A800-C895-3E7DC453CD9A}"/>
              </a:ext>
            </a:extLst>
          </p:cNvPr>
          <p:cNvCxnSpPr>
            <a:cxnSpLocks/>
            <a:stCxn id="83" idx="5"/>
            <a:endCxn id="66" idx="1"/>
          </p:cNvCxnSpPr>
          <p:nvPr/>
        </p:nvCxnSpPr>
        <p:spPr>
          <a:xfrm>
            <a:off x="1975064" y="2598806"/>
            <a:ext cx="1158527" cy="145252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8" name="Прямая со стрелкой 317">
            <a:extLst>
              <a:ext uri="{FF2B5EF4-FFF2-40B4-BE49-F238E27FC236}">
                <a16:creationId xmlns:a16="http://schemas.microsoft.com/office/drawing/2014/main" id="{256ED18E-2FB2-9019-3E90-0E6968F17294}"/>
              </a:ext>
            </a:extLst>
          </p:cNvPr>
          <p:cNvCxnSpPr>
            <a:cxnSpLocks/>
          </p:cNvCxnSpPr>
          <p:nvPr/>
        </p:nvCxnSpPr>
        <p:spPr>
          <a:xfrm>
            <a:off x="1417612" y="4057214"/>
            <a:ext cx="1600456" cy="21173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1" name="Прямая со стрелкой 320">
            <a:extLst>
              <a:ext uri="{FF2B5EF4-FFF2-40B4-BE49-F238E27FC236}">
                <a16:creationId xmlns:a16="http://schemas.microsoft.com/office/drawing/2014/main" id="{B81E75DF-9A3D-9602-75E4-CB8B6F804B01}"/>
              </a:ext>
            </a:extLst>
          </p:cNvPr>
          <p:cNvCxnSpPr>
            <a:cxnSpLocks/>
          </p:cNvCxnSpPr>
          <p:nvPr/>
        </p:nvCxnSpPr>
        <p:spPr>
          <a:xfrm flipH="1">
            <a:off x="3914582" y="2580818"/>
            <a:ext cx="1159200" cy="145440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6" name="Прямая со стрелкой 325">
            <a:extLst>
              <a:ext uri="{FF2B5EF4-FFF2-40B4-BE49-F238E27FC236}">
                <a16:creationId xmlns:a16="http://schemas.microsoft.com/office/drawing/2014/main" id="{C76B3EF9-54A3-ACF9-F06B-44E75228532C}"/>
              </a:ext>
            </a:extLst>
          </p:cNvPr>
          <p:cNvCxnSpPr>
            <a:cxnSpLocks/>
          </p:cNvCxnSpPr>
          <p:nvPr/>
        </p:nvCxnSpPr>
        <p:spPr>
          <a:xfrm flipH="1">
            <a:off x="4048843" y="4072492"/>
            <a:ext cx="1602000" cy="21240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9" name="Прямая со стрелкой 328">
            <a:extLst>
              <a:ext uri="{FF2B5EF4-FFF2-40B4-BE49-F238E27FC236}">
                <a16:creationId xmlns:a16="http://schemas.microsoft.com/office/drawing/2014/main" id="{F51766A5-54C9-AD31-8697-EBC90ED6B7C3}"/>
              </a:ext>
            </a:extLst>
          </p:cNvPr>
          <p:cNvCxnSpPr>
            <a:cxnSpLocks/>
          </p:cNvCxnSpPr>
          <p:nvPr/>
        </p:nvCxnSpPr>
        <p:spPr>
          <a:xfrm flipH="1" flipV="1">
            <a:off x="4089781" y="4537051"/>
            <a:ext cx="1393365" cy="521661"/>
          </a:xfrm>
          <a:prstGeom prst="straightConnector1">
            <a:avLst/>
          </a:prstGeom>
          <a:ln w="19050">
            <a:solidFill>
              <a:srgbClr val="2E6F5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Прямая со стрелкой 334">
            <a:extLst>
              <a:ext uri="{FF2B5EF4-FFF2-40B4-BE49-F238E27FC236}">
                <a16:creationId xmlns:a16="http://schemas.microsoft.com/office/drawing/2014/main" id="{94263F1E-9AEB-959B-7613-67F71F89374F}"/>
              </a:ext>
            </a:extLst>
          </p:cNvPr>
          <p:cNvCxnSpPr>
            <a:cxnSpLocks/>
          </p:cNvCxnSpPr>
          <p:nvPr/>
        </p:nvCxnSpPr>
        <p:spPr>
          <a:xfrm flipV="1">
            <a:off x="1606490" y="4536094"/>
            <a:ext cx="1364400" cy="442800"/>
          </a:xfrm>
          <a:prstGeom prst="straightConnector1">
            <a:avLst/>
          </a:prstGeom>
          <a:ln w="19050">
            <a:solidFill>
              <a:srgbClr val="2E6F5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Овал 76">
            <a:extLst>
              <a:ext uri="{FF2B5EF4-FFF2-40B4-BE49-F238E27FC236}">
                <a16:creationId xmlns:a16="http://schemas.microsoft.com/office/drawing/2014/main" id="{5D4E293B-96A7-438E-A04B-75460A33F7A5}"/>
              </a:ext>
            </a:extLst>
          </p:cNvPr>
          <p:cNvSpPr/>
          <p:nvPr/>
        </p:nvSpPr>
        <p:spPr>
          <a:xfrm>
            <a:off x="11571373" y="6295058"/>
            <a:ext cx="752080" cy="752080"/>
          </a:xfrm>
          <a:prstGeom prst="ellipse">
            <a:avLst/>
          </a:prstGeom>
          <a:solidFill>
            <a:srgbClr val="2E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243BA7EC-AC42-46AA-97EB-8033D0775E37}"/>
              </a:ext>
            </a:extLst>
          </p:cNvPr>
          <p:cNvSpPr txBox="1">
            <a:spLocks/>
          </p:cNvSpPr>
          <p:nvPr/>
        </p:nvSpPr>
        <p:spPr>
          <a:xfrm>
            <a:off x="11472488" y="6240467"/>
            <a:ext cx="576064" cy="698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A94BA-70E4-44B7-850F-4CC5EB4624FD}" type="slidenum"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robat Bold" pitchFamily="2" charset="0"/>
                <a:ea typeface="Open Sans" panose="020B0606030504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robat Bold" pitchFamily="2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913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>
        <a:ln w="19050">
          <a:solidFill>
            <a:schemeClr val="tx1"/>
          </a:solidFill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1302</Words>
  <Application>Microsoft Office PowerPoint</Application>
  <PresentationFormat>Широкоэкранный</PresentationFormat>
  <Paragraphs>230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Akrobat</vt:lpstr>
      <vt:lpstr>Akrobat Black</vt:lpstr>
      <vt:lpstr>Akrobat Bold</vt:lpstr>
      <vt:lpstr>Akrobat ExtraBold</vt:lpstr>
      <vt:lpstr>Akrobat Light</vt:lpstr>
      <vt:lpstr>Akrobat SemiBold</vt:lpstr>
      <vt:lpstr>Akrobat Thin</vt:lpstr>
      <vt:lpstr>Arial</vt:lpstr>
      <vt:lpstr>Arial Narrow</vt:lpstr>
      <vt:lpstr>Calibri</vt:lpstr>
      <vt:lpstr>Calibri Light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AKIT</dc:creator>
  <cp:lastModifiedBy>User</cp:lastModifiedBy>
  <cp:revision>20</cp:revision>
  <dcterms:created xsi:type="dcterms:W3CDTF">2023-09-19T14:02:44Z</dcterms:created>
  <dcterms:modified xsi:type="dcterms:W3CDTF">2025-04-18T05:32:41Z</dcterms:modified>
</cp:coreProperties>
</file>